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01" r:id="rId4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, Keishia D." initials="LKD" lastIdx="1" clrIdx="0">
    <p:extLst>
      <p:ext uri="{19B8F6BF-5375-455C-9EA6-DF929625EA0E}">
        <p15:presenceInfo xmlns:p15="http://schemas.microsoft.com/office/powerpoint/2012/main" userId="S::klopez@greatdentalplans.com::6a824273-d000-4bdc-b280-92eb315a0a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A0142-DC52-4DC6-943E-9FBFF6F86335}" v="12" dt="2020-08-31T13:45:09.0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5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85800"/>
            <a:ext cx="3492210" cy="4372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858000" cy="685800"/>
          </a:xfrm>
          <a:custGeom>
            <a:avLst/>
            <a:gdLst/>
            <a:ahLst/>
            <a:cxnLst/>
            <a:rect l="l" t="t" r="r" b="b"/>
            <a:pathLst>
              <a:path w="6858000" h="685800">
                <a:moveTo>
                  <a:pt x="0" y="685800"/>
                </a:moveTo>
                <a:lnTo>
                  <a:pt x="6858000" y="685800"/>
                </a:lnTo>
                <a:lnTo>
                  <a:pt x="685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146425"/>
            <a:ext cx="6857999" cy="1912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8458200"/>
            <a:ext cx="6858000" cy="685800"/>
          </a:xfrm>
          <a:custGeom>
            <a:avLst/>
            <a:gdLst/>
            <a:ahLst/>
            <a:cxnLst/>
            <a:rect l="l" t="t" r="r" b="b"/>
            <a:pathLst>
              <a:path w="6858000" h="685800">
                <a:moveTo>
                  <a:pt x="0" y="685800"/>
                </a:moveTo>
                <a:lnTo>
                  <a:pt x="6858000" y="685800"/>
                </a:lnTo>
                <a:lnTo>
                  <a:pt x="685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0379" y="64274"/>
            <a:ext cx="1114526" cy="55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19833" y="3558362"/>
            <a:ext cx="3418332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16228" y="5265801"/>
            <a:ext cx="4225543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685800"/>
          </a:xfrm>
          <a:custGeom>
            <a:avLst/>
            <a:gdLst/>
            <a:ahLst/>
            <a:cxnLst/>
            <a:rect l="l" t="t" r="r" b="b"/>
            <a:pathLst>
              <a:path w="6858000" h="685800">
                <a:moveTo>
                  <a:pt x="0" y="685800"/>
                </a:moveTo>
                <a:lnTo>
                  <a:pt x="6858000" y="685800"/>
                </a:lnTo>
                <a:lnTo>
                  <a:pt x="685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458200"/>
            <a:ext cx="6858000" cy="685800"/>
          </a:xfrm>
          <a:custGeom>
            <a:avLst/>
            <a:gdLst/>
            <a:ahLst/>
            <a:cxnLst/>
            <a:rect l="l" t="t" r="r" b="b"/>
            <a:pathLst>
              <a:path w="6858000" h="685800">
                <a:moveTo>
                  <a:pt x="0" y="685800"/>
                </a:moveTo>
                <a:lnTo>
                  <a:pt x="6858000" y="685800"/>
                </a:lnTo>
                <a:lnTo>
                  <a:pt x="685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79" y="64274"/>
            <a:ext cx="1114526" cy="5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5441"/>
            <a:ext cx="6858000" cy="70485"/>
          </a:xfrm>
          <a:custGeom>
            <a:avLst/>
            <a:gdLst/>
            <a:ahLst/>
            <a:cxnLst/>
            <a:rect l="l" t="t" r="r" b="b"/>
            <a:pathLst>
              <a:path w="6858000" h="70484">
                <a:moveTo>
                  <a:pt x="0" y="70357"/>
                </a:moveTo>
                <a:lnTo>
                  <a:pt x="6858000" y="70357"/>
                </a:lnTo>
                <a:lnTo>
                  <a:pt x="6858000" y="0"/>
                </a:lnTo>
                <a:lnTo>
                  <a:pt x="0" y="0"/>
                </a:lnTo>
                <a:lnTo>
                  <a:pt x="0" y="70357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458200"/>
            <a:ext cx="6858000" cy="685800"/>
          </a:xfrm>
          <a:custGeom>
            <a:avLst/>
            <a:gdLst/>
            <a:ahLst/>
            <a:cxnLst/>
            <a:rect l="l" t="t" r="r" b="b"/>
            <a:pathLst>
              <a:path w="6858000" h="685800">
                <a:moveTo>
                  <a:pt x="0" y="685800"/>
                </a:moveTo>
                <a:lnTo>
                  <a:pt x="6858000" y="685800"/>
                </a:lnTo>
                <a:lnTo>
                  <a:pt x="6858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858000" cy="615950"/>
          </a:xfrm>
          <a:custGeom>
            <a:avLst/>
            <a:gdLst/>
            <a:ahLst/>
            <a:cxnLst/>
            <a:rect l="l" t="t" r="r" b="b"/>
            <a:pathLst>
              <a:path w="6858000" h="615950">
                <a:moveTo>
                  <a:pt x="0" y="615467"/>
                </a:moveTo>
                <a:lnTo>
                  <a:pt x="6858000" y="615467"/>
                </a:lnTo>
                <a:lnTo>
                  <a:pt x="6858000" y="0"/>
                </a:lnTo>
                <a:lnTo>
                  <a:pt x="0" y="0"/>
                </a:lnTo>
                <a:lnTo>
                  <a:pt x="0" y="615467"/>
                </a:lnTo>
                <a:close/>
              </a:path>
            </a:pathLst>
          </a:custGeom>
          <a:solidFill>
            <a:srgbClr val="0079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379" y="64274"/>
            <a:ext cx="1114526" cy="557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40" y="538168"/>
            <a:ext cx="6014719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640" y="1701698"/>
            <a:ext cx="6014719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8442" y="8681339"/>
            <a:ext cx="1473835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07691" y="8680957"/>
            <a:ext cx="164401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230111" y="864483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10" Type="http://schemas.openxmlformats.org/officeDocument/2006/relationships/image" Target="../media/image80.jp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jp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57.png"/><Relationship Id="rId7" Type="http://schemas.openxmlformats.org/officeDocument/2006/relationships/image" Target="../media/image9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jp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jpg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jp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png"/><Relationship Id="rId4" Type="http://schemas.openxmlformats.org/officeDocument/2006/relationships/image" Target="../media/image1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.png"/><Relationship Id="rId7" Type="http://schemas.openxmlformats.org/officeDocument/2006/relationships/image" Target="../media/image11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jp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6.jpg"/><Relationship Id="rId4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48.png"/><Relationship Id="rId7" Type="http://schemas.openxmlformats.org/officeDocument/2006/relationships/image" Target="../media/image16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2.jpg"/><Relationship Id="rId4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jp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g"/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2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provider.masshealth-dental.ne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2.jpg"/><Relationship Id="rId4" Type="http://schemas.openxmlformats.org/officeDocument/2006/relationships/image" Target="../media/image2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6.png"/><Relationship Id="rId4" Type="http://schemas.openxmlformats.org/officeDocument/2006/relationships/image" Target="../media/image21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provider.masshealth-dental.net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hyperlink" Target="https://provider.masshealth-dental.net/" TargetMode="Externa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348615">
              <a:lnSpc>
                <a:spcPct val="100000"/>
              </a:lnSpc>
              <a:spcBef>
                <a:spcPts val="105"/>
              </a:spcBef>
            </a:pPr>
            <a:r>
              <a:rPr dirty="0"/>
              <a:t>MassHealth  </a:t>
            </a:r>
            <a:r>
              <a:rPr spc="-10" dirty="0"/>
              <a:t>Provider</a:t>
            </a:r>
            <a:r>
              <a:rPr spc="-80" dirty="0"/>
              <a:t> </a:t>
            </a:r>
            <a:r>
              <a:rPr spc="-25" dirty="0"/>
              <a:t>Portal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885" marR="5080" indent="-337185">
              <a:lnSpc>
                <a:spcPct val="100000"/>
              </a:lnSpc>
              <a:spcBef>
                <a:spcPts val="105"/>
              </a:spcBef>
            </a:pPr>
            <a:r>
              <a:rPr dirty="0"/>
              <a:t>A </a:t>
            </a:r>
            <a:r>
              <a:rPr spc="-5" dirty="0"/>
              <a:t>How </a:t>
            </a:r>
            <a:r>
              <a:rPr spc="-150" dirty="0"/>
              <a:t>To </a:t>
            </a:r>
            <a:r>
              <a:rPr spc="-5" dirty="0"/>
              <a:t>Guide </a:t>
            </a:r>
            <a:r>
              <a:rPr spc="-30" dirty="0"/>
              <a:t>for </a:t>
            </a:r>
            <a:r>
              <a:rPr spc="-5" dirty="0"/>
              <a:t>Using  </a:t>
            </a:r>
            <a:r>
              <a:rPr spc="-65" dirty="0"/>
              <a:t>Your </a:t>
            </a:r>
            <a:r>
              <a:rPr spc="-5" dirty="0"/>
              <a:t>Online</a:t>
            </a:r>
            <a:r>
              <a:rPr spc="60" dirty="0"/>
              <a:t> </a:t>
            </a:r>
            <a:r>
              <a:rPr spc="-15" dirty="0"/>
              <a:t>Resource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271004"/>
            <a:ext cx="6464808" cy="3052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439925"/>
            <a:ext cx="6126480" cy="2714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3922" y="1411224"/>
            <a:ext cx="513080" cy="256540"/>
          </a:xfrm>
          <a:custGeom>
            <a:avLst/>
            <a:gdLst/>
            <a:ahLst/>
            <a:cxnLst/>
            <a:rect l="l" t="t" r="r" b="b"/>
            <a:pathLst>
              <a:path w="513079" h="256539">
                <a:moveTo>
                  <a:pt x="0" y="256031"/>
                </a:moveTo>
                <a:lnTo>
                  <a:pt x="512775" y="256031"/>
                </a:lnTo>
                <a:lnTo>
                  <a:pt x="512775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985" y="93980"/>
            <a:ext cx="6427470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Update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My Account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098" y="4617466"/>
            <a:ext cx="6427470" cy="846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6839" marR="425450">
              <a:lnSpc>
                <a:spcPct val="150000"/>
              </a:lnSpc>
              <a:spcBef>
                <a:spcPts val="225"/>
              </a:spcBef>
            </a:pPr>
            <a:r>
              <a:rPr sz="1200" spc="-15" dirty="0">
                <a:latin typeface="Calibri"/>
                <a:cs typeface="Calibri"/>
              </a:rPr>
              <a:t>Type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updated </a:t>
            </a:r>
            <a:r>
              <a:rPr sz="1200" dirty="0">
                <a:latin typeface="Calibri"/>
                <a:cs typeface="Calibri"/>
              </a:rPr>
              <a:t>name </a:t>
            </a:r>
            <a:r>
              <a:rPr sz="1200" spc="-5" dirty="0">
                <a:latin typeface="Calibri"/>
                <a:cs typeface="Calibri"/>
              </a:rPr>
              <a:t>and/or </a:t>
            </a:r>
            <a:r>
              <a:rPr sz="1200" spc="-10" dirty="0">
                <a:latin typeface="Calibri"/>
                <a:cs typeface="Calibri"/>
              </a:rPr>
              <a:t>EOB </a:t>
            </a:r>
            <a:r>
              <a:rPr sz="1200" spc="-5" dirty="0">
                <a:latin typeface="Calibri"/>
                <a:cs typeface="Calibri"/>
              </a:rPr>
              <a:t>notification </a:t>
            </a:r>
            <a:r>
              <a:rPr sz="1200" spc="-10" dirty="0">
                <a:latin typeface="Calibri"/>
                <a:cs typeface="Calibri"/>
              </a:rPr>
              <a:t>preference,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25" dirty="0">
                <a:latin typeface="Calibri"/>
                <a:cs typeface="Calibri"/>
              </a:rPr>
              <a:t>UPDATE </a:t>
            </a:r>
            <a:r>
              <a:rPr sz="1200" b="1" spc="-10" dirty="0">
                <a:latin typeface="Calibri"/>
                <a:cs typeface="Calibri"/>
              </a:rPr>
              <a:t>INFORMATION</a:t>
            </a:r>
            <a:r>
              <a:rPr sz="1200" spc="-10" dirty="0">
                <a:latin typeface="Calibri"/>
                <a:cs typeface="Calibri"/>
              </a:rPr>
              <a:t>. 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25" dirty="0">
                <a:latin typeface="Calibri"/>
                <a:cs typeface="Calibri"/>
              </a:rPr>
              <a:t>UPDATE </a:t>
            </a:r>
            <a:r>
              <a:rPr sz="1200" b="1" spc="-20" dirty="0">
                <a:latin typeface="Calibri"/>
                <a:cs typeface="Calibri"/>
              </a:rPr>
              <a:t>PASSWORD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b="1" spc="-25" dirty="0">
                <a:latin typeface="Calibri"/>
                <a:cs typeface="Calibri"/>
              </a:rPr>
              <a:t>UPDATE </a:t>
            </a:r>
            <a:r>
              <a:rPr sz="1200" b="1" spc="-5" dirty="0">
                <a:latin typeface="Calibri"/>
                <a:cs typeface="Calibri"/>
              </a:rPr>
              <a:t>USER PROFILE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update </a:t>
            </a:r>
            <a:r>
              <a:rPr sz="1200" dirty="0">
                <a:latin typeface="Calibri"/>
                <a:cs typeface="Calibri"/>
              </a:rPr>
              <a:t>either of </a:t>
            </a:r>
            <a:r>
              <a:rPr sz="1200" spc="-5" dirty="0">
                <a:latin typeface="Calibri"/>
                <a:cs typeface="Calibri"/>
              </a:rPr>
              <a:t>those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items.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595" y="5506225"/>
            <a:ext cx="6464808" cy="2570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5674664"/>
            <a:ext cx="6126480" cy="2232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5146547"/>
            <a:ext cx="6464808" cy="2848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5315203"/>
            <a:ext cx="6126480" cy="2510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5" y="1519410"/>
            <a:ext cx="6464808" cy="2805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1679955"/>
            <a:ext cx="6126480" cy="2476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85" y="93980"/>
            <a:ext cx="642747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Notification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1013460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bell </a:t>
            </a:r>
            <a:r>
              <a:rPr sz="1200" spc="-5" dirty="0">
                <a:latin typeface="Calibri"/>
                <a:cs typeface="Calibri"/>
              </a:rPr>
              <a:t>icon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top right corner to see </a:t>
            </a:r>
            <a:r>
              <a:rPr sz="1200" dirty="0">
                <a:latin typeface="Calibri"/>
                <a:cs typeface="Calibri"/>
              </a:rPr>
              <a:t>a glimpse of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messages. Click </a:t>
            </a:r>
            <a:r>
              <a:rPr sz="1200" b="1" spc="-5" dirty="0">
                <a:latin typeface="Calibri"/>
                <a:cs typeface="Calibri"/>
              </a:rPr>
              <a:t>VIEW  </a:t>
            </a:r>
            <a:r>
              <a:rPr sz="1200" b="1" spc="-10" dirty="0">
                <a:latin typeface="Calibri"/>
                <a:cs typeface="Calibri"/>
              </a:rPr>
              <a:t>NOTIFICATIONS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notifications </a:t>
            </a:r>
            <a:r>
              <a:rPr sz="1200" dirty="0">
                <a:latin typeface="Calibri"/>
                <a:cs typeface="Calibri"/>
              </a:rPr>
              <a:t>in their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entirety.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5032" y="1651254"/>
            <a:ext cx="316230" cy="256540"/>
          </a:xfrm>
          <a:custGeom>
            <a:avLst/>
            <a:gdLst/>
            <a:ahLst/>
            <a:cxnLst/>
            <a:rect l="l" t="t" r="r" b="b"/>
            <a:pathLst>
              <a:path w="316229" h="256539">
                <a:moveTo>
                  <a:pt x="0" y="256031"/>
                </a:moveTo>
                <a:lnTo>
                  <a:pt x="315887" y="256031"/>
                </a:lnTo>
                <a:lnTo>
                  <a:pt x="315887" y="0"/>
                </a:lnTo>
                <a:lnTo>
                  <a:pt x="0" y="0"/>
                </a:lnTo>
                <a:lnTo>
                  <a:pt x="0" y="256031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1539" y="3483864"/>
            <a:ext cx="875030" cy="320040"/>
          </a:xfrm>
          <a:custGeom>
            <a:avLst/>
            <a:gdLst/>
            <a:ahLst/>
            <a:cxnLst/>
            <a:rect l="l" t="t" r="r" b="b"/>
            <a:pathLst>
              <a:path w="875029" h="320039">
                <a:moveTo>
                  <a:pt x="0" y="160020"/>
                </a:moveTo>
                <a:lnTo>
                  <a:pt x="18519" y="113798"/>
                </a:lnTo>
                <a:lnTo>
                  <a:pt x="70468" y="72880"/>
                </a:lnTo>
                <a:lnTo>
                  <a:pt x="107286" y="55028"/>
                </a:lnTo>
                <a:lnTo>
                  <a:pt x="150432" y="39245"/>
                </a:lnTo>
                <a:lnTo>
                  <a:pt x="199229" y="25776"/>
                </a:lnTo>
                <a:lnTo>
                  <a:pt x="253000" y="14870"/>
                </a:lnTo>
                <a:lnTo>
                  <a:pt x="311067" y="6773"/>
                </a:lnTo>
                <a:lnTo>
                  <a:pt x="372755" y="1734"/>
                </a:lnTo>
                <a:lnTo>
                  <a:pt x="437388" y="0"/>
                </a:lnTo>
                <a:lnTo>
                  <a:pt x="502020" y="1734"/>
                </a:lnTo>
                <a:lnTo>
                  <a:pt x="563708" y="6773"/>
                </a:lnTo>
                <a:lnTo>
                  <a:pt x="621775" y="14870"/>
                </a:lnTo>
                <a:lnTo>
                  <a:pt x="675546" y="25776"/>
                </a:lnTo>
                <a:lnTo>
                  <a:pt x="724343" y="39245"/>
                </a:lnTo>
                <a:lnTo>
                  <a:pt x="767489" y="55028"/>
                </a:lnTo>
                <a:lnTo>
                  <a:pt x="804307" y="72880"/>
                </a:lnTo>
                <a:lnTo>
                  <a:pt x="856256" y="113798"/>
                </a:lnTo>
                <a:lnTo>
                  <a:pt x="874776" y="160020"/>
                </a:lnTo>
                <a:lnTo>
                  <a:pt x="870033" y="183670"/>
                </a:lnTo>
                <a:lnTo>
                  <a:pt x="834122" y="227487"/>
                </a:lnTo>
                <a:lnTo>
                  <a:pt x="767489" y="265011"/>
                </a:lnTo>
                <a:lnTo>
                  <a:pt x="724343" y="280794"/>
                </a:lnTo>
                <a:lnTo>
                  <a:pt x="675546" y="294263"/>
                </a:lnTo>
                <a:lnTo>
                  <a:pt x="621775" y="305169"/>
                </a:lnTo>
                <a:lnTo>
                  <a:pt x="563708" y="313266"/>
                </a:lnTo>
                <a:lnTo>
                  <a:pt x="502020" y="318305"/>
                </a:lnTo>
                <a:lnTo>
                  <a:pt x="437388" y="320039"/>
                </a:lnTo>
                <a:lnTo>
                  <a:pt x="372755" y="318305"/>
                </a:lnTo>
                <a:lnTo>
                  <a:pt x="311067" y="313266"/>
                </a:lnTo>
                <a:lnTo>
                  <a:pt x="253000" y="305169"/>
                </a:lnTo>
                <a:lnTo>
                  <a:pt x="199229" y="294263"/>
                </a:lnTo>
                <a:lnTo>
                  <a:pt x="150432" y="280794"/>
                </a:lnTo>
                <a:lnTo>
                  <a:pt x="107286" y="265011"/>
                </a:lnTo>
                <a:lnTo>
                  <a:pt x="70468" y="247159"/>
                </a:lnTo>
                <a:lnTo>
                  <a:pt x="18519" y="206241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3098" y="4280070"/>
            <a:ext cx="6427470" cy="842644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1125">
              <a:lnSpc>
                <a:spcPct val="100000"/>
              </a:lnSpc>
              <a:spcBef>
                <a:spcPts val="705"/>
              </a:spcBef>
            </a:pP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notifications will display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message list. Click </a:t>
            </a:r>
            <a:r>
              <a:rPr sz="1200" b="1" spc="-5" dirty="0">
                <a:latin typeface="Calibri"/>
                <a:cs typeface="Calibri"/>
              </a:rPr>
              <a:t>View </a:t>
            </a:r>
            <a:r>
              <a:rPr sz="1200" b="1" dirty="0">
                <a:latin typeface="Calibri"/>
                <a:cs typeface="Calibri"/>
              </a:rPr>
              <a:t>All </a:t>
            </a:r>
            <a:r>
              <a:rPr sz="1200" b="1" spc="-5" dirty="0">
                <a:latin typeface="Calibri"/>
                <a:cs typeface="Calibri"/>
              </a:rPr>
              <a:t>New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new </a:t>
            </a:r>
            <a:r>
              <a:rPr sz="1200" spc="-5" dirty="0">
                <a:latin typeface="Calibri"/>
                <a:cs typeface="Calibri"/>
              </a:rPr>
              <a:t>notifications or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View</a:t>
            </a:r>
            <a:endParaRPr sz="1200">
              <a:latin typeface="Calibri"/>
              <a:cs typeface="Calibri"/>
            </a:endParaRPr>
          </a:p>
          <a:p>
            <a:pPr marL="11112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All </a:t>
            </a:r>
            <a:r>
              <a:rPr sz="1200" b="1" spc="-5" dirty="0">
                <a:latin typeface="Calibri"/>
                <a:cs typeface="Calibri"/>
              </a:rPr>
              <a:t>Previous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older</a:t>
            </a:r>
            <a:r>
              <a:rPr sz="1200" spc="-5" dirty="0">
                <a:latin typeface="Calibri"/>
                <a:cs typeface="Calibri"/>
              </a:rPr>
              <a:t> notifications.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91638" y="5851778"/>
            <a:ext cx="875030" cy="320040"/>
          </a:xfrm>
          <a:custGeom>
            <a:avLst/>
            <a:gdLst/>
            <a:ahLst/>
            <a:cxnLst/>
            <a:rect l="l" t="t" r="r" b="b"/>
            <a:pathLst>
              <a:path w="875029" h="320039">
                <a:moveTo>
                  <a:pt x="0" y="160020"/>
                </a:moveTo>
                <a:lnTo>
                  <a:pt x="18519" y="113798"/>
                </a:lnTo>
                <a:lnTo>
                  <a:pt x="70468" y="72880"/>
                </a:lnTo>
                <a:lnTo>
                  <a:pt x="107286" y="55028"/>
                </a:lnTo>
                <a:lnTo>
                  <a:pt x="150432" y="39245"/>
                </a:lnTo>
                <a:lnTo>
                  <a:pt x="199229" y="25776"/>
                </a:lnTo>
                <a:lnTo>
                  <a:pt x="253000" y="14870"/>
                </a:lnTo>
                <a:lnTo>
                  <a:pt x="311067" y="6773"/>
                </a:lnTo>
                <a:lnTo>
                  <a:pt x="372755" y="1734"/>
                </a:lnTo>
                <a:lnTo>
                  <a:pt x="437388" y="0"/>
                </a:lnTo>
                <a:lnTo>
                  <a:pt x="502020" y="1734"/>
                </a:lnTo>
                <a:lnTo>
                  <a:pt x="563708" y="6773"/>
                </a:lnTo>
                <a:lnTo>
                  <a:pt x="621775" y="14870"/>
                </a:lnTo>
                <a:lnTo>
                  <a:pt x="675546" y="25776"/>
                </a:lnTo>
                <a:lnTo>
                  <a:pt x="724343" y="39245"/>
                </a:lnTo>
                <a:lnTo>
                  <a:pt x="767489" y="55028"/>
                </a:lnTo>
                <a:lnTo>
                  <a:pt x="804307" y="72880"/>
                </a:lnTo>
                <a:lnTo>
                  <a:pt x="856256" y="113798"/>
                </a:lnTo>
                <a:lnTo>
                  <a:pt x="874776" y="160020"/>
                </a:lnTo>
                <a:lnTo>
                  <a:pt x="870033" y="183670"/>
                </a:lnTo>
                <a:lnTo>
                  <a:pt x="834122" y="227487"/>
                </a:lnTo>
                <a:lnTo>
                  <a:pt x="767489" y="265011"/>
                </a:lnTo>
                <a:lnTo>
                  <a:pt x="724343" y="280794"/>
                </a:lnTo>
                <a:lnTo>
                  <a:pt x="675546" y="294263"/>
                </a:lnTo>
                <a:lnTo>
                  <a:pt x="621775" y="305169"/>
                </a:lnTo>
                <a:lnTo>
                  <a:pt x="563708" y="313266"/>
                </a:lnTo>
                <a:lnTo>
                  <a:pt x="502020" y="318305"/>
                </a:lnTo>
                <a:lnTo>
                  <a:pt x="437388" y="320040"/>
                </a:lnTo>
                <a:lnTo>
                  <a:pt x="372755" y="318305"/>
                </a:lnTo>
                <a:lnTo>
                  <a:pt x="311067" y="313266"/>
                </a:lnTo>
                <a:lnTo>
                  <a:pt x="253000" y="305169"/>
                </a:lnTo>
                <a:lnTo>
                  <a:pt x="199229" y="294263"/>
                </a:lnTo>
                <a:lnTo>
                  <a:pt x="150432" y="280794"/>
                </a:lnTo>
                <a:lnTo>
                  <a:pt x="107286" y="265011"/>
                </a:lnTo>
                <a:lnTo>
                  <a:pt x="70468" y="247159"/>
                </a:lnTo>
                <a:lnTo>
                  <a:pt x="18519" y="206241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91638" y="7074281"/>
            <a:ext cx="875030" cy="320040"/>
          </a:xfrm>
          <a:custGeom>
            <a:avLst/>
            <a:gdLst/>
            <a:ahLst/>
            <a:cxnLst/>
            <a:rect l="l" t="t" r="r" b="b"/>
            <a:pathLst>
              <a:path w="875029" h="320040">
                <a:moveTo>
                  <a:pt x="0" y="160020"/>
                </a:moveTo>
                <a:lnTo>
                  <a:pt x="18519" y="113798"/>
                </a:lnTo>
                <a:lnTo>
                  <a:pt x="70468" y="72880"/>
                </a:lnTo>
                <a:lnTo>
                  <a:pt x="107286" y="55028"/>
                </a:lnTo>
                <a:lnTo>
                  <a:pt x="150432" y="39245"/>
                </a:lnTo>
                <a:lnTo>
                  <a:pt x="199229" y="25776"/>
                </a:lnTo>
                <a:lnTo>
                  <a:pt x="253000" y="14870"/>
                </a:lnTo>
                <a:lnTo>
                  <a:pt x="311067" y="6773"/>
                </a:lnTo>
                <a:lnTo>
                  <a:pt x="372755" y="1734"/>
                </a:lnTo>
                <a:lnTo>
                  <a:pt x="437388" y="0"/>
                </a:lnTo>
                <a:lnTo>
                  <a:pt x="502020" y="1734"/>
                </a:lnTo>
                <a:lnTo>
                  <a:pt x="563708" y="6773"/>
                </a:lnTo>
                <a:lnTo>
                  <a:pt x="621775" y="14870"/>
                </a:lnTo>
                <a:lnTo>
                  <a:pt x="675546" y="25776"/>
                </a:lnTo>
                <a:lnTo>
                  <a:pt x="724343" y="39245"/>
                </a:lnTo>
                <a:lnTo>
                  <a:pt x="767489" y="55028"/>
                </a:lnTo>
                <a:lnTo>
                  <a:pt x="804307" y="72880"/>
                </a:lnTo>
                <a:lnTo>
                  <a:pt x="856256" y="113798"/>
                </a:lnTo>
                <a:lnTo>
                  <a:pt x="874776" y="160020"/>
                </a:lnTo>
                <a:lnTo>
                  <a:pt x="870033" y="183670"/>
                </a:lnTo>
                <a:lnTo>
                  <a:pt x="834122" y="227487"/>
                </a:lnTo>
                <a:lnTo>
                  <a:pt x="767489" y="265011"/>
                </a:lnTo>
                <a:lnTo>
                  <a:pt x="724343" y="280794"/>
                </a:lnTo>
                <a:lnTo>
                  <a:pt x="675546" y="294263"/>
                </a:lnTo>
                <a:lnTo>
                  <a:pt x="621775" y="305169"/>
                </a:lnTo>
                <a:lnTo>
                  <a:pt x="563708" y="313266"/>
                </a:lnTo>
                <a:lnTo>
                  <a:pt x="502020" y="318305"/>
                </a:lnTo>
                <a:lnTo>
                  <a:pt x="437388" y="320040"/>
                </a:lnTo>
                <a:lnTo>
                  <a:pt x="372755" y="318305"/>
                </a:lnTo>
                <a:lnTo>
                  <a:pt x="311067" y="313266"/>
                </a:lnTo>
                <a:lnTo>
                  <a:pt x="253000" y="305169"/>
                </a:lnTo>
                <a:lnTo>
                  <a:pt x="199229" y="294263"/>
                </a:lnTo>
                <a:lnTo>
                  <a:pt x="150432" y="280794"/>
                </a:lnTo>
                <a:lnTo>
                  <a:pt x="107286" y="265011"/>
                </a:lnTo>
                <a:lnTo>
                  <a:pt x="70468" y="247159"/>
                </a:lnTo>
                <a:lnTo>
                  <a:pt x="18519" y="206241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6638566"/>
            <a:ext cx="6464808" cy="152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6807416"/>
            <a:ext cx="6126480" cy="1190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5" y="3363448"/>
            <a:ext cx="6464808" cy="253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3523996"/>
            <a:ext cx="6126480" cy="2201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9155" y="914400"/>
            <a:ext cx="1335023" cy="1655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9683" y="1074547"/>
            <a:ext cx="1005840" cy="13252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920" y="882396"/>
            <a:ext cx="1658112" cy="1575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880" y="1074547"/>
            <a:ext cx="1274191" cy="1191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2700" y="1424939"/>
            <a:ext cx="519684" cy="467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6895" y="1481836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0" y="149987"/>
                </a:lnTo>
                <a:lnTo>
                  <a:pt x="149987" y="299974"/>
                </a:lnTo>
                <a:lnTo>
                  <a:pt x="149987" y="225044"/>
                </a:lnTo>
                <a:lnTo>
                  <a:pt x="382016" y="225044"/>
                </a:lnTo>
                <a:lnTo>
                  <a:pt x="382016" y="75057"/>
                </a:lnTo>
                <a:lnTo>
                  <a:pt x="149987" y="75057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6895" y="1481836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149987" y="75057"/>
                </a:lnTo>
                <a:lnTo>
                  <a:pt x="382016" y="75057"/>
                </a:lnTo>
                <a:lnTo>
                  <a:pt x="382016" y="225044"/>
                </a:lnTo>
                <a:lnTo>
                  <a:pt x="149987" y="225044"/>
                </a:lnTo>
                <a:lnTo>
                  <a:pt x="149987" y="299974"/>
                </a:lnTo>
                <a:lnTo>
                  <a:pt x="0" y="149987"/>
                </a:lnTo>
                <a:lnTo>
                  <a:pt x="149987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4985" y="93980"/>
            <a:ext cx="6427470" cy="195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Add a New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 dirty="0">
              <a:latin typeface="Calibri"/>
              <a:cs typeface="Calibri"/>
            </a:endParaRPr>
          </a:p>
          <a:p>
            <a:pPr marL="2985770" marR="173355">
              <a:lnSpc>
                <a:spcPct val="100000"/>
              </a:lnSpc>
              <a:spcBef>
                <a:spcPts val="1385"/>
              </a:spcBef>
            </a:pP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Manage </a:t>
            </a:r>
            <a:r>
              <a:rPr sz="1200" b="1" spc="-5" dirty="0">
                <a:latin typeface="Calibri"/>
                <a:cs typeface="Calibri"/>
              </a:rPr>
              <a:t>Users </a:t>
            </a:r>
            <a:r>
              <a:rPr lang="en-US" sz="1200" spc="-5" dirty="0">
                <a:latin typeface="Calibri"/>
                <a:cs typeface="Calibri"/>
              </a:rPr>
              <a:t>icon </a:t>
            </a:r>
            <a:r>
              <a:rPr sz="1200" dirty="0">
                <a:latin typeface="Calibri"/>
                <a:cs typeface="Calibri"/>
              </a:rPr>
              <a:t>on the home </a:t>
            </a:r>
            <a:r>
              <a:rPr sz="1200" spc="-5" dirty="0">
                <a:latin typeface="Calibri"/>
                <a:cs typeface="Calibri"/>
              </a:rPr>
              <a:t>page  will </a:t>
            </a:r>
            <a:r>
              <a:rPr sz="1200" spc="-15" dirty="0">
                <a:latin typeface="Calibri"/>
                <a:cs typeface="Calibri"/>
              </a:rPr>
              <a:t>take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 page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selecting </a:t>
            </a:r>
            <a:r>
              <a:rPr sz="1200" b="1" spc="-5" dirty="0">
                <a:latin typeface="Calibri"/>
                <a:cs typeface="Calibri"/>
              </a:rPr>
              <a:t>Provider  Administration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10" dirty="0">
                <a:latin typeface="Calibri"/>
                <a:cs typeface="Calibri"/>
              </a:rPr>
              <a:t>Manage </a:t>
            </a:r>
            <a:r>
              <a:rPr sz="1200" b="1" spc="-5" dirty="0">
                <a:latin typeface="Calibri"/>
                <a:cs typeface="Calibri"/>
              </a:rPr>
              <a:t>Users </a:t>
            </a: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 </a:t>
            </a:r>
            <a:r>
              <a:rPr sz="1200" dirty="0">
                <a:latin typeface="Calibri"/>
                <a:cs typeface="Calibri"/>
              </a:rPr>
              <a:t>menu</a:t>
            </a:r>
            <a:r>
              <a:rPr sz="1200" b="1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Only </a:t>
            </a:r>
            <a:r>
              <a:rPr sz="1200" dirty="0">
                <a:latin typeface="Calibri"/>
                <a:cs typeface="Calibri"/>
              </a:rPr>
              <a:t>Tier 1 </a:t>
            </a:r>
            <a:r>
              <a:rPr sz="1200" spc="-10" dirty="0">
                <a:latin typeface="Calibri"/>
                <a:cs typeface="Calibri"/>
              </a:rPr>
              <a:t>users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i="1" spc="-5" dirty="0">
                <a:latin typeface="Calibri"/>
                <a:cs typeface="Calibri"/>
              </a:rPr>
              <a:t>Super Users</a:t>
            </a:r>
            <a:r>
              <a:rPr sz="1200" spc="-5" dirty="0">
                <a:latin typeface="Calibri"/>
                <a:cs typeface="Calibri"/>
              </a:rPr>
              <a:t>) will </a:t>
            </a:r>
            <a:r>
              <a:rPr sz="1200" dirty="0">
                <a:latin typeface="Calibri"/>
                <a:cs typeface="Calibri"/>
              </a:rPr>
              <a:t>be able </a:t>
            </a:r>
            <a:r>
              <a:rPr sz="1200" spc="-5" dirty="0">
                <a:latin typeface="Calibri"/>
                <a:cs typeface="Calibri"/>
              </a:rPr>
              <a:t>to  manage</a:t>
            </a:r>
            <a:r>
              <a:rPr sz="1200" spc="-10" dirty="0">
                <a:latin typeface="Calibri"/>
                <a:cs typeface="Calibri"/>
              </a:rPr>
              <a:t> users.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4985" y="2499558"/>
            <a:ext cx="6427470" cy="86868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 marR="532765">
              <a:lnSpc>
                <a:spcPct val="100000"/>
              </a:lnSpc>
              <a:spcBef>
                <a:spcPts val="790"/>
              </a:spcBef>
            </a:pPr>
            <a:r>
              <a:rPr sz="1200" spc="-10" dirty="0">
                <a:latin typeface="Calibri"/>
                <a:cs typeface="Calibri"/>
              </a:rPr>
              <a:t>Before </a:t>
            </a:r>
            <a:r>
              <a:rPr sz="1200" dirty="0">
                <a:latin typeface="Calibri"/>
                <a:cs typeface="Calibri"/>
              </a:rPr>
              <a:t>adding a new </a:t>
            </a:r>
            <a:r>
              <a:rPr sz="1200" spc="-25" dirty="0">
                <a:latin typeface="Calibri"/>
                <a:cs typeface="Calibri"/>
              </a:rPr>
              <a:t>user, </a:t>
            </a:r>
            <a:r>
              <a:rPr sz="1200" spc="-10" dirty="0">
                <a:latin typeface="Calibri"/>
                <a:cs typeface="Calibri"/>
              </a:rPr>
              <a:t>you may want </a:t>
            </a:r>
            <a:r>
              <a:rPr sz="1200" spc="-5" dirty="0">
                <a:latin typeface="Calibri"/>
                <a:cs typeface="Calibri"/>
              </a:rPr>
              <a:t>to check to see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they are already registered </a:t>
            </a:r>
            <a:r>
              <a:rPr sz="1200" dirty="0">
                <a:latin typeface="Calibri"/>
                <a:cs typeface="Calibri"/>
              </a:rPr>
              <a:t>on </a:t>
            </a:r>
            <a:r>
              <a:rPr sz="1200" spc="-5" dirty="0">
                <a:latin typeface="Calibri"/>
                <a:cs typeface="Calibri"/>
              </a:rPr>
              <a:t>your  account. 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person’s </a:t>
            </a:r>
            <a:r>
              <a:rPr sz="1200" spc="-10" dirty="0">
                <a:latin typeface="Calibri"/>
                <a:cs typeface="Calibri"/>
              </a:rPr>
              <a:t>Last </a:t>
            </a:r>
            <a:r>
              <a:rPr sz="1200" dirty="0">
                <a:latin typeface="Calibri"/>
                <a:cs typeface="Calibri"/>
              </a:rPr>
              <a:t>Name, then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985" y="5799907"/>
            <a:ext cx="6427470" cy="86868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 marR="311785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results will display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users </a:t>
            </a:r>
            <a:r>
              <a:rPr sz="1200" spc="-5" dirty="0">
                <a:latin typeface="Calibri"/>
                <a:cs typeface="Calibri"/>
              </a:rPr>
              <a:t>matching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criteria. </a:t>
            </a:r>
            <a:r>
              <a:rPr sz="1200" dirty="0">
                <a:latin typeface="Calibri"/>
                <a:cs typeface="Calibri"/>
              </a:rPr>
              <a:t>If the </a:t>
            </a:r>
            <a:r>
              <a:rPr sz="1200" spc="-5" dirty="0">
                <a:latin typeface="Calibri"/>
                <a:cs typeface="Calibri"/>
              </a:rPr>
              <a:t>desired user </a:t>
            </a:r>
            <a:r>
              <a:rPr sz="1200" dirty="0">
                <a:latin typeface="Calibri"/>
                <a:cs typeface="Calibri"/>
              </a:rPr>
              <a:t>is not  </a:t>
            </a:r>
            <a:r>
              <a:rPr sz="1200" spc="-5" dirty="0">
                <a:latin typeface="Calibri"/>
                <a:cs typeface="Calibri"/>
              </a:rPr>
              <a:t>found, click </a:t>
            </a:r>
            <a:r>
              <a:rPr sz="1200" b="1" spc="-5" dirty="0">
                <a:latin typeface="Calibri"/>
                <a:cs typeface="Calibri"/>
              </a:rPr>
              <a:t>ADD </a:t>
            </a: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373118"/>
            <a:ext cx="6464808" cy="596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542161"/>
            <a:ext cx="6126480" cy="5622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Add a New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 dirty="0">
              <a:latin typeface="Calibri"/>
              <a:cs typeface="Calibri"/>
            </a:endParaRPr>
          </a:p>
          <a:p>
            <a:pPr marL="104775" marR="93980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user’s First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Last </a:t>
            </a:r>
            <a:r>
              <a:rPr sz="1200" dirty="0">
                <a:latin typeface="Calibri"/>
                <a:cs typeface="Calibri"/>
              </a:rPr>
              <a:t>Name, and </a:t>
            </a:r>
            <a:r>
              <a:rPr lang="en-US" sz="1200" dirty="0">
                <a:solidFill>
                  <a:srgbClr val="FF0000"/>
                </a:solidFill>
                <a:latin typeface="Calibri"/>
                <a:cs typeface="Calibri"/>
              </a:rPr>
              <a:t>Unique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Email</a:t>
            </a:r>
            <a:r>
              <a:rPr sz="1200" spc="-5" dirty="0">
                <a:latin typeface="Calibri"/>
                <a:cs typeface="Calibri"/>
              </a:rPr>
              <a:t> address. Follow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instructions to </a:t>
            </a:r>
            <a:r>
              <a:rPr sz="1200" spc="-10" dirty="0">
                <a:latin typeface="Calibri"/>
                <a:cs typeface="Calibri"/>
              </a:rPr>
              <a:t>set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user’s </a:t>
            </a:r>
            <a:r>
              <a:rPr sz="1200" spc="-25" dirty="0">
                <a:latin typeface="Calibri"/>
                <a:cs typeface="Calibri"/>
              </a:rPr>
              <a:t>Tier,  </a:t>
            </a:r>
            <a:r>
              <a:rPr sz="1200" spc="-10" dirty="0">
                <a:latin typeface="Calibri"/>
                <a:cs typeface="Calibri"/>
              </a:rPr>
              <a:t>Role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Permissions. </a:t>
            </a:r>
            <a:r>
              <a:rPr sz="1200" dirty="0">
                <a:latin typeface="Calibri"/>
                <a:cs typeface="Calibri"/>
              </a:rPr>
              <a:t>When done,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ADD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2776" y="2907792"/>
            <a:ext cx="2240279" cy="96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3444" y="2913888"/>
            <a:ext cx="2183892" cy="986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15308" y="3099828"/>
            <a:ext cx="1856739" cy="57721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075" marR="147955">
              <a:lnSpc>
                <a:spcPct val="100000"/>
              </a:lnSpc>
              <a:spcBef>
                <a:spcPts val="295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spc="-5" dirty="0">
                <a:latin typeface="Calibri"/>
                <a:cs typeface="Calibri"/>
              </a:rPr>
              <a:t>Tier </a:t>
            </a:r>
            <a:r>
              <a:rPr sz="1050" dirty="0">
                <a:latin typeface="Calibri"/>
                <a:cs typeface="Calibri"/>
              </a:rPr>
              <a:t>1 </a:t>
            </a:r>
            <a:r>
              <a:rPr sz="1050" spc="-5" dirty="0">
                <a:latin typeface="Calibri"/>
                <a:cs typeface="Calibri"/>
              </a:rPr>
              <a:t>users </a:t>
            </a:r>
            <a:r>
              <a:rPr sz="1050" dirty="0">
                <a:latin typeface="Calibri"/>
                <a:cs typeface="Calibri"/>
              </a:rPr>
              <a:t>(</a:t>
            </a:r>
            <a:r>
              <a:rPr sz="1050" i="1" dirty="0">
                <a:latin typeface="Calibri"/>
                <a:cs typeface="Calibri"/>
              </a:rPr>
              <a:t>Super</a:t>
            </a:r>
            <a:r>
              <a:rPr sz="1050" i="1" spc="-90" dirty="0">
                <a:latin typeface="Calibri"/>
                <a:cs typeface="Calibri"/>
              </a:rPr>
              <a:t> </a:t>
            </a:r>
            <a:r>
              <a:rPr sz="1050" i="1" spc="-5" dirty="0">
                <a:latin typeface="Calibri"/>
                <a:cs typeface="Calibri"/>
              </a:rPr>
              <a:t>Users</a:t>
            </a:r>
            <a:r>
              <a:rPr sz="1050" spc="-5" dirty="0">
                <a:latin typeface="Calibri"/>
                <a:cs typeface="Calibri"/>
              </a:rPr>
              <a:t>)  default to </a:t>
            </a:r>
            <a:r>
              <a:rPr sz="1050" dirty="0">
                <a:latin typeface="Calibri"/>
                <a:cs typeface="Calibri"/>
              </a:rPr>
              <a:t>having all of </a:t>
            </a:r>
            <a:r>
              <a:rPr sz="1050" spc="-5" dirty="0">
                <a:latin typeface="Calibri"/>
                <a:cs typeface="Calibri"/>
              </a:rPr>
              <a:t>the  permissions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enabled.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985" y="7226769"/>
            <a:ext cx="6427470" cy="82105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5	</a:t>
            </a:r>
            <a:endParaRPr sz="1600">
              <a:latin typeface="Calibri"/>
              <a:cs typeface="Calibri"/>
            </a:endParaRPr>
          </a:p>
          <a:p>
            <a:pPr marL="104775" marR="3625850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latin typeface="Calibri"/>
                <a:cs typeface="Calibri"/>
              </a:rPr>
              <a:t>Once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user </a:t>
            </a:r>
            <a:r>
              <a:rPr sz="1200" dirty="0">
                <a:latin typeface="Calibri"/>
                <a:cs typeface="Calibri"/>
              </a:rPr>
              <a:t>has been </a:t>
            </a:r>
            <a:r>
              <a:rPr sz="1200" spc="-5" dirty="0">
                <a:latin typeface="Calibri"/>
                <a:cs typeface="Calibri"/>
              </a:rPr>
              <a:t>successfully </a:t>
            </a:r>
            <a:r>
              <a:rPr sz="1200" dirty="0">
                <a:latin typeface="Calibri"/>
                <a:cs typeface="Calibri"/>
              </a:rPr>
              <a:t>added, 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confirmation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message.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2320" y="7559040"/>
            <a:ext cx="2859024" cy="917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4725" y="7751064"/>
            <a:ext cx="2474595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0" y="1586501"/>
            <a:ext cx="6463294" cy="1967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755648"/>
            <a:ext cx="6124575" cy="162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0" y="4433315"/>
            <a:ext cx="6463294" cy="3995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4593577"/>
            <a:ext cx="6124575" cy="3667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74975" y="93980"/>
            <a:ext cx="193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Manage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Edit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098" y="3422187"/>
            <a:ext cx="6427470" cy="10325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6839" marR="128905">
              <a:lnSpc>
                <a:spcPct val="100000"/>
              </a:lnSpc>
              <a:spcBef>
                <a:spcPts val="725"/>
              </a:spcBef>
            </a:pP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bring up the </a:t>
            </a:r>
            <a:r>
              <a:rPr sz="1200" b="1" spc="-5" dirty="0">
                <a:latin typeface="Calibri"/>
                <a:cs typeface="Calibri"/>
              </a:rPr>
              <a:t>Edit User </a:t>
            </a:r>
            <a:r>
              <a:rPr sz="1200" spc="-5" dirty="0">
                <a:latin typeface="Calibri"/>
                <a:cs typeface="Calibri"/>
              </a:rPr>
              <a:t>page, where </a:t>
            </a:r>
            <a:r>
              <a:rPr sz="1200" spc="-10" dirty="0">
                <a:latin typeface="Calibri"/>
                <a:cs typeface="Calibri"/>
              </a:rPr>
              <a:t>you can update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user’s </a:t>
            </a:r>
            <a:r>
              <a:rPr sz="1200" dirty="0">
                <a:latin typeface="Calibri"/>
                <a:cs typeface="Calibri"/>
              </a:rPr>
              <a:t>name, </a:t>
            </a:r>
            <a:r>
              <a:rPr sz="1200" spc="-25" dirty="0">
                <a:latin typeface="Calibri"/>
                <a:cs typeface="Calibri"/>
              </a:rPr>
              <a:t>tier, </a:t>
            </a:r>
            <a:r>
              <a:rPr sz="1200" spc="-5" dirty="0">
                <a:latin typeface="Calibri"/>
                <a:cs typeface="Calibri"/>
              </a:rPr>
              <a:t>role, </a:t>
            </a:r>
            <a:r>
              <a:rPr sz="1200" dirty="0">
                <a:latin typeface="Calibri"/>
                <a:cs typeface="Calibri"/>
              </a:rPr>
              <a:t>email  </a:t>
            </a:r>
            <a:r>
              <a:rPr sz="1200" spc="-5" dirty="0">
                <a:latin typeface="Calibri"/>
                <a:cs typeface="Calibri"/>
              </a:rPr>
              <a:t>address, location </a:t>
            </a:r>
            <a:r>
              <a:rPr sz="1200" dirty="0">
                <a:latin typeface="Calibri"/>
                <a:cs typeface="Calibri"/>
              </a:rPr>
              <a:t>and permission </a:t>
            </a:r>
            <a:r>
              <a:rPr sz="1200" spc="-5" dirty="0">
                <a:latin typeface="Calibri"/>
                <a:cs typeface="Calibri"/>
              </a:rPr>
              <a:t>levels,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well </a:t>
            </a:r>
            <a:r>
              <a:rPr sz="1200" dirty="0">
                <a:latin typeface="Calibri"/>
                <a:cs typeface="Calibri"/>
              </a:rPr>
              <a:t>as lock or disable the </a:t>
            </a:r>
            <a:r>
              <a:rPr sz="1200" spc="-5" dirty="0">
                <a:latin typeface="Calibri"/>
                <a:cs typeface="Calibri"/>
              </a:rPr>
              <a:t>account. </a:t>
            </a:r>
            <a:r>
              <a:rPr sz="1200" dirty="0">
                <a:latin typeface="Calibri"/>
                <a:cs typeface="Calibri"/>
              </a:rPr>
              <a:t>When </a:t>
            </a:r>
            <a:r>
              <a:rPr sz="1200" spc="-5" dirty="0">
                <a:latin typeface="Calibri"/>
                <a:cs typeface="Calibri"/>
              </a:rPr>
              <a:t>complete, click  </a:t>
            </a:r>
            <a:r>
              <a:rPr sz="1200" b="1" spc="-25" dirty="0">
                <a:latin typeface="Calibri"/>
                <a:cs typeface="Calibri"/>
              </a:rPr>
              <a:t>UPDATE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USER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985" y="569313"/>
            <a:ext cx="6427470" cy="102616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40640" marR="294005" algn="just">
              <a:lnSpc>
                <a:spcPct val="100000"/>
              </a:lnSpc>
              <a:spcBef>
                <a:spcPts val="700"/>
              </a:spcBef>
            </a:pP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Manage Users page,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spc="-5" dirty="0">
                <a:latin typeface="Calibri"/>
                <a:cs typeface="Calibri"/>
              </a:rPr>
              <a:t>update user information.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specific </a:t>
            </a:r>
            <a:r>
              <a:rPr sz="1200" spc="-25" dirty="0">
                <a:latin typeface="Calibri"/>
                <a:cs typeface="Calibri"/>
              </a:rPr>
              <a:t>user, </a:t>
            </a:r>
            <a:r>
              <a:rPr sz="1200" spc="-5" dirty="0">
                <a:latin typeface="Calibri"/>
                <a:cs typeface="Calibri"/>
              </a:rPr>
              <a:t>enter  </a:t>
            </a:r>
            <a:r>
              <a:rPr sz="1200" dirty="0">
                <a:latin typeface="Calibri"/>
                <a:cs typeface="Calibri"/>
              </a:rPr>
              <a:t>their </a:t>
            </a:r>
            <a:r>
              <a:rPr sz="1200" spc="-5" dirty="0">
                <a:latin typeface="Calibri"/>
                <a:cs typeface="Calibri"/>
              </a:rPr>
              <a:t>last </a:t>
            </a:r>
            <a:r>
              <a:rPr sz="1200" dirty="0">
                <a:latin typeface="Calibri"/>
                <a:cs typeface="Calibri"/>
              </a:rPr>
              <a:t>name or email 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 </a:t>
            </a:r>
            <a:r>
              <a:rPr sz="1200" spc="-40" dirty="0">
                <a:latin typeface="Calibri"/>
                <a:cs typeface="Calibri"/>
              </a:rPr>
              <a:t>Or,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a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dirty="0">
                <a:latin typeface="Calibri"/>
                <a:cs typeface="Calibri"/>
              </a:rPr>
              <a:t>of all </a:t>
            </a:r>
            <a:r>
              <a:rPr sz="1200" spc="-10" dirty="0">
                <a:latin typeface="Calibri"/>
                <a:cs typeface="Calibri"/>
              </a:rPr>
              <a:t>users, leave </a:t>
            </a:r>
            <a:r>
              <a:rPr sz="1200" dirty="0">
                <a:latin typeface="Calibri"/>
                <a:cs typeface="Calibri"/>
              </a:rPr>
              <a:t>the fields </a:t>
            </a:r>
            <a:r>
              <a:rPr sz="1200" spc="-5" dirty="0">
                <a:latin typeface="Calibri"/>
                <a:cs typeface="Calibri"/>
              </a:rPr>
              <a:t>blank, </a:t>
            </a:r>
            <a:r>
              <a:rPr sz="1200" dirty="0">
                <a:latin typeface="Calibri"/>
                <a:cs typeface="Calibri"/>
              </a:rPr>
              <a:t>then 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on the name of the </a:t>
            </a:r>
            <a:r>
              <a:rPr sz="1200" spc="-5" dirty="0">
                <a:latin typeface="Calibri"/>
                <a:cs typeface="Calibri"/>
              </a:rPr>
              <a:t>user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wish 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edit.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615" y="2655570"/>
            <a:ext cx="810895" cy="320040"/>
          </a:xfrm>
          <a:custGeom>
            <a:avLst/>
            <a:gdLst/>
            <a:ahLst/>
            <a:cxnLst/>
            <a:rect l="l" t="t" r="r" b="b"/>
            <a:pathLst>
              <a:path w="810894" h="320039">
                <a:moveTo>
                  <a:pt x="0" y="160019"/>
                </a:moveTo>
                <a:lnTo>
                  <a:pt x="20666" y="109435"/>
                </a:lnTo>
                <a:lnTo>
                  <a:pt x="78215" y="65507"/>
                </a:lnTo>
                <a:lnTo>
                  <a:pt x="118733" y="46862"/>
                </a:lnTo>
                <a:lnTo>
                  <a:pt x="165969" y="30870"/>
                </a:lnTo>
                <a:lnTo>
                  <a:pt x="219086" y="17858"/>
                </a:lnTo>
                <a:lnTo>
                  <a:pt x="277250" y="8156"/>
                </a:lnTo>
                <a:lnTo>
                  <a:pt x="339628" y="2093"/>
                </a:lnTo>
                <a:lnTo>
                  <a:pt x="405384" y="0"/>
                </a:lnTo>
                <a:lnTo>
                  <a:pt x="471139" y="2093"/>
                </a:lnTo>
                <a:lnTo>
                  <a:pt x="533517" y="8156"/>
                </a:lnTo>
                <a:lnTo>
                  <a:pt x="591681" y="17858"/>
                </a:lnTo>
                <a:lnTo>
                  <a:pt x="644798" y="30870"/>
                </a:lnTo>
                <a:lnTo>
                  <a:pt x="692034" y="46862"/>
                </a:lnTo>
                <a:lnTo>
                  <a:pt x="732552" y="65507"/>
                </a:lnTo>
                <a:lnTo>
                  <a:pt x="765519" y="86474"/>
                </a:lnTo>
                <a:lnTo>
                  <a:pt x="805462" y="134060"/>
                </a:lnTo>
                <a:lnTo>
                  <a:pt x="810768" y="160019"/>
                </a:lnTo>
                <a:lnTo>
                  <a:pt x="805462" y="185979"/>
                </a:lnTo>
                <a:lnTo>
                  <a:pt x="765519" y="233565"/>
                </a:lnTo>
                <a:lnTo>
                  <a:pt x="732552" y="254532"/>
                </a:lnTo>
                <a:lnTo>
                  <a:pt x="692034" y="273176"/>
                </a:lnTo>
                <a:lnTo>
                  <a:pt x="644798" y="289169"/>
                </a:lnTo>
                <a:lnTo>
                  <a:pt x="591681" y="302181"/>
                </a:lnTo>
                <a:lnTo>
                  <a:pt x="533517" y="311883"/>
                </a:lnTo>
                <a:lnTo>
                  <a:pt x="471139" y="317946"/>
                </a:lnTo>
                <a:lnTo>
                  <a:pt x="405384" y="320039"/>
                </a:lnTo>
                <a:lnTo>
                  <a:pt x="339628" y="317946"/>
                </a:lnTo>
                <a:lnTo>
                  <a:pt x="277250" y="311883"/>
                </a:lnTo>
                <a:lnTo>
                  <a:pt x="219086" y="302181"/>
                </a:lnTo>
                <a:lnTo>
                  <a:pt x="165969" y="289169"/>
                </a:lnTo>
                <a:lnTo>
                  <a:pt x="118733" y="273177"/>
                </a:lnTo>
                <a:lnTo>
                  <a:pt x="78215" y="254532"/>
                </a:lnTo>
                <a:lnTo>
                  <a:pt x="45248" y="233565"/>
                </a:lnTo>
                <a:lnTo>
                  <a:pt x="5305" y="185979"/>
                </a:lnTo>
                <a:lnTo>
                  <a:pt x="0" y="16001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60" y="4636008"/>
            <a:ext cx="2892552" cy="1607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9627" y="4642103"/>
            <a:ext cx="2869692" cy="1626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0603" y="4828006"/>
            <a:ext cx="2508250" cy="122364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15570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spc="-5" dirty="0">
                <a:latin typeface="Calibri"/>
                <a:cs typeface="Calibri"/>
              </a:rPr>
              <a:t>Once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spc="-5" dirty="0">
                <a:latin typeface="Calibri"/>
                <a:cs typeface="Calibri"/>
              </a:rPr>
              <a:t>user has </a:t>
            </a:r>
            <a:r>
              <a:rPr sz="1050" dirty="0">
                <a:latin typeface="Calibri"/>
                <a:cs typeface="Calibri"/>
              </a:rPr>
              <a:t>been </a:t>
            </a:r>
            <a:r>
              <a:rPr sz="1050" spc="-5" dirty="0">
                <a:latin typeface="Calibri"/>
                <a:cs typeface="Calibri"/>
              </a:rPr>
              <a:t>added, they </a:t>
            </a:r>
            <a:r>
              <a:rPr sz="1050" dirty="0">
                <a:latin typeface="Calibri"/>
                <a:cs typeface="Calibri"/>
              </a:rPr>
              <a:t>can  </a:t>
            </a:r>
            <a:r>
              <a:rPr sz="1050" spc="-5" dirty="0">
                <a:latin typeface="Calibri"/>
                <a:cs typeface="Calibri"/>
              </a:rPr>
              <a:t>never </a:t>
            </a:r>
            <a:r>
              <a:rPr sz="1050" dirty="0">
                <a:latin typeface="Calibri"/>
                <a:cs typeface="Calibri"/>
              </a:rPr>
              <a:t>be permanently deleted, </a:t>
            </a:r>
            <a:r>
              <a:rPr sz="1050" spc="-5" dirty="0">
                <a:latin typeface="Calibri"/>
                <a:cs typeface="Calibri"/>
              </a:rPr>
              <a:t>only  disabled </a:t>
            </a:r>
            <a:r>
              <a:rPr sz="1050" dirty="0">
                <a:latin typeface="Calibri"/>
                <a:cs typeface="Calibri"/>
              </a:rPr>
              <a:t>or enabled. If a </a:t>
            </a:r>
            <a:r>
              <a:rPr sz="1050" spc="-5" dirty="0">
                <a:latin typeface="Calibri"/>
                <a:cs typeface="Calibri"/>
              </a:rPr>
              <a:t>user </a:t>
            </a:r>
            <a:r>
              <a:rPr sz="1050" dirty="0">
                <a:latin typeface="Calibri"/>
                <a:cs typeface="Calibri"/>
              </a:rPr>
              <a:t>no </a:t>
            </a:r>
            <a:r>
              <a:rPr sz="1050" spc="-5" dirty="0">
                <a:latin typeface="Calibri"/>
                <a:cs typeface="Calibri"/>
              </a:rPr>
              <a:t>longer  needs </a:t>
            </a:r>
            <a:r>
              <a:rPr sz="1050" dirty="0">
                <a:latin typeface="Calibri"/>
                <a:cs typeface="Calibri"/>
              </a:rPr>
              <a:t>access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dirty="0">
                <a:latin typeface="Calibri"/>
                <a:cs typeface="Calibri"/>
              </a:rPr>
              <a:t>your </a:t>
            </a:r>
            <a:r>
              <a:rPr sz="1050" spc="-5" dirty="0">
                <a:latin typeface="Calibri"/>
                <a:cs typeface="Calibri"/>
              </a:rPr>
              <a:t>account, either  </a:t>
            </a:r>
            <a:r>
              <a:rPr sz="1050" dirty="0">
                <a:latin typeface="Calibri"/>
                <a:cs typeface="Calibri"/>
              </a:rPr>
              <a:t>temporarily or permanently, </a:t>
            </a:r>
            <a:r>
              <a:rPr sz="1050" spc="-5" dirty="0">
                <a:latin typeface="Calibri"/>
                <a:cs typeface="Calibri"/>
              </a:rPr>
              <a:t>set the  </a:t>
            </a:r>
            <a:r>
              <a:rPr sz="1050" b="1" dirty="0">
                <a:latin typeface="Calibri"/>
                <a:cs typeface="Calibri"/>
              </a:rPr>
              <a:t>Disabled </a:t>
            </a:r>
            <a:r>
              <a:rPr sz="1050" spc="-5" dirty="0">
                <a:latin typeface="Calibri"/>
                <a:cs typeface="Calibri"/>
              </a:rPr>
              <a:t>field to Yes. </a:t>
            </a:r>
            <a:r>
              <a:rPr sz="1050" dirty="0">
                <a:latin typeface="Calibri"/>
                <a:cs typeface="Calibri"/>
              </a:rPr>
              <a:t>To re-enable </a:t>
            </a:r>
            <a:r>
              <a:rPr sz="1050" spc="-5" dirty="0">
                <a:latin typeface="Calibri"/>
                <a:cs typeface="Calibri"/>
              </a:rPr>
              <a:t>them,  </a:t>
            </a:r>
            <a:r>
              <a:rPr sz="1050" dirty="0">
                <a:latin typeface="Calibri"/>
                <a:cs typeface="Calibri"/>
              </a:rPr>
              <a:t>set </a:t>
            </a:r>
            <a:r>
              <a:rPr sz="1050" spc="-5" dirty="0">
                <a:latin typeface="Calibri"/>
                <a:cs typeface="Calibri"/>
              </a:rPr>
              <a:t>the field to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No.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914400"/>
            <a:ext cx="1344168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8" y="1074547"/>
            <a:ext cx="1005840" cy="1325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0" y="6376415"/>
            <a:ext cx="6463294" cy="2034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6536855"/>
            <a:ext cx="6124575" cy="1704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85" y="93980"/>
            <a:ext cx="6427470" cy="183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Billed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577340" marR="143510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latin typeface="Calibri"/>
                <a:cs typeface="Calibri"/>
              </a:rPr>
              <a:t>Provider offices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the ability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store </a:t>
            </a:r>
            <a:r>
              <a:rPr sz="1200" dirty="0">
                <a:latin typeface="Calibri"/>
                <a:cs typeface="Calibri"/>
              </a:rPr>
              <a:t>billed </a:t>
            </a:r>
            <a:r>
              <a:rPr sz="1200" spc="-5" dirty="0">
                <a:latin typeface="Calibri"/>
                <a:cs typeface="Calibri"/>
              </a:rPr>
              <a:t>amounts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procedure codes. 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will result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0" dirty="0">
                <a:latin typeface="Calibri"/>
                <a:cs typeface="Calibri"/>
              </a:rPr>
              <a:t>faster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easier </a:t>
            </a:r>
            <a:r>
              <a:rPr sz="1200" dirty="0">
                <a:latin typeface="Calibri"/>
                <a:cs typeface="Calibri"/>
              </a:rPr>
              <a:t>online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submission.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get </a:t>
            </a:r>
            <a:r>
              <a:rPr sz="1200" spc="-5" dirty="0">
                <a:latin typeface="Calibri"/>
                <a:cs typeface="Calibri"/>
              </a:rPr>
              <a:t>started,  select </a:t>
            </a:r>
            <a:r>
              <a:rPr sz="1200" b="1" spc="-5" dirty="0">
                <a:latin typeface="Calibri"/>
                <a:cs typeface="Calibri"/>
              </a:rPr>
              <a:t>Provider Administration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Amount List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  <a:p>
            <a:pPr marL="1577340">
              <a:lnSpc>
                <a:spcPct val="100000"/>
              </a:lnSpc>
              <a:spcBef>
                <a:spcPts val="720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create </a:t>
            </a:r>
            <a:r>
              <a:rPr sz="1200" dirty="0">
                <a:latin typeface="Calibri"/>
                <a:cs typeface="Calibri"/>
              </a:rPr>
              <a:t>a new </a:t>
            </a:r>
            <a:r>
              <a:rPr sz="1200" spc="-5" dirty="0">
                <a:latin typeface="Calibri"/>
                <a:cs typeface="Calibri"/>
              </a:rPr>
              <a:t>Billed Amount List, 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ADD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button.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3098" y="3719999"/>
            <a:ext cx="6427470" cy="9715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6839" marR="4603115" algn="just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In the popup </a:t>
            </a:r>
            <a:r>
              <a:rPr sz="1200" spc="-5" dirty="0">
                <a:latin typeface="Calibri"/>
                <a:cs typeface="Calibri"/>
              </a:rPr>
              <a:t>screen, </a:t>
            </a:r>
            <a:r>
              <a:rPr sz="1200" dirty="0">
                <a:latin typeface="Calibri"/>
                <a:cs typeface="Calibri"/>
              </a:rPr>
              <a:t>name  the new Billed </a:t>
            </a:r>
            <a:r>
              <a:rPr sz="1200" spc="-5" dirty="0">
                <a:latin typeface="Calibri"/>
                <a:cs typeface="Calibri"/>
              </a:rPr>
              <a:t>Amount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List, 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CREATE</a:t>
            </a:r>
            <a:r>
              <a:rPr sz="1200" spc="-2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6132" y="1696211"/>
            <a:ext cx="518159" cy="46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9769" y="1753616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0" y="149986"/>
                </a:lnTo>
                <a:lnTo>
                  <a:pt x="149987" y="299974"/>
                </a:lnTo>
                <a:lnTo>
                  <a:pt x="149987" y="225043"/>
                </a:lnTo>
                <a:lnTo>
                  <a:pt x="381939" y="225043"/>
                </a:lnTo>
                <a:lnTo>
                  <a:pt x="381939" y="75056"/>
                </a:lnTo>
                <a:lnTo>
                  <a:pt x="149987" y="75056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9769" y="1753616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149987" y="75056"/>
                </a:lnTo>
                <a:lnTo>
                  <a:pt x="381939" y="75056"/>
                </a:lnTo>
                <a:lnTo>
                  <a:pt x="381939" y="225043"/>
                </a:lnTo>
                <a:lnTo>
                  <a:pt x="149987" y="225043"/>
                </a:lnTo>
                <a:lnTo>
                  <a:pt x="149987" y="299974"/>
                </a:lnTo>
                <a:lnTo>
                  <a:pt x="0" y="149986"/>
                </a:lnTo>
                <a:lnTo>
                  <a:pt x="149987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3098" y="5288474"/>
            <a:ext cx="6427470" cy="10636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16839" marR="361315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Results listing will populate with </a:t>
            </a:r>
            <a:r>
              <a:rPr sz="1200" dirty="0">
                <a:latin typeface="Calibri"/>
                <a:cs typeface="Calibri"/>
              </a:rPr>
              <a:t>the new </a:t>
            </a:r>
            <a:r>
              <a:rPr sz="1200" spc="-5" dirty="0">
                <a:latin typeface="Calibri"/>
                <a:cs typeface="Calibri"/>
              </a:rPr>
              <a:t>Billed Amount List. </a:t>
            </a:r>
            <a:r>
              <a:rPr sz="1200" spc="-10" dirty="0">
                <a:latin typeface="Calibri"/>
                <a:cs typeface="Calibri"/>
              </a:rPr>
              <a:t>Before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used, </a:t>
            </a:r>
            <a:r>
              <a:rPr sz="1200" dirty="0">
                <a:latin typeface="Calibri"/>
                <a:cs typeface="Calibri"/>
              </a:rPr>
              <a:t>it is  necessary </a:t>
            </a:r>
            <a:r>
              <a:rPr sz="1200" spc="-5" dirty="0">
                <a:latin typeface="Calibri"/>
                <a:cs typeface="Calibri"/>
              </a:rPr>
              <a:t>to associate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list with providers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service offices, </a:t>
            </a:r>
            <a:r>
              <a:rPr sz="1200" dirty="0">
                <a:latin typeface="Calibri"/>
                <a:cs typeface="Calibri"/>
              </a:rPr>
              <a:t>and add </a:t>
            </a:r>
            <a:r>
              <a:rPr sz="1200" spc="-5" dirty="0">
                <a:latin typeface="Calibri"/>
                <a:cs typeface="Calibri"/>
              </a:rPr>
              <a:t>procedure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codes.</a:t>
            </a:r>
            <a:endParaRPr sz="12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name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open the </a:t>
            </a:r>
            <a:r>
              <a:rPr sz="1200" spc="-5" dirty="0">
                <a:latin typeface="Calibri"/>
                <a:cs typeface="Calibri"/>
              </a:rPr>
              <a:t>Billed Amount Detail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11" y="7040880"/>
            <a:ext cx="810895" cy="320040"/>
          </a:xfrm>
          <a:custGeom>
            <a:avLst/>
            <a:gdLst/>
            <a:ahLst/>
            <a:cxnLst/>
            <a:rect l="l" t="t" r="r" b="b"/>
            <a:pathLst>
              <a:path w="810894" h="320040">
                <a:moveTo>
                  <a:pt x="0" y="160020"/>
                </a:moveTo>
                <a:lnTo>
                  <a:pt x="20666" y="109435"/>
                </a:lnTo>
                <a:lnTo>
                  <a:pt x="78215" y="65507"/>
                </a:lnTo>
                <a:lnTo>
                  <a:pt x="118733" y="46863"/>
                </a:lnTo>
                <a:lnTo>
                  <a:pt x="165969" y="30870"/>
                </a:lnTo>
                <a:lnTo>
                  <a:pt x="219086" y="17858"/>
                </a:lnTo>
                <a:lnTo>
                  <a:pt x="277250" y="8156"/>
                </a:lnTo>
                <a:lnTo>
                  <a:pt x="339628" y="2093"/>
                </a:lnTo>
                <a:lnTo>
                  <a:pt x="405384" y="0"/>
                </a:lnTo>
                <a:lnTo>
                  <a:pt x="471139" y="2093"/>
                </a:lnTo>
                <a:lnTo>
                  <a:pt x="533517" y="8156"/>
                </a:lnTo>
                <a:lnTo>
                  <a:pt x="591681" y="17858"/>
                </a:lnTo>
                <a:lnTo>
                  <a:pt x="644798" y="30870"/>
                </a:lnTo>
                <a:lnTo>
                  <a:pt x="692034" y="46863"/>
                </a:lnTo>
                <a:lnTo>
                  <a:pt x="732552" y="65507"/>
                </a:lnTo>
                <a:lnTo>
                  <a:pt x="765519" y="86474"/>
                </a:lnTo>
                <a:lnTo>
                  <a:pt x="805462" y="134060"/>
                </a:lnTo>
                <a:lnTo>
                  <a:pt x="810768" y="160020"/>
                </a:lnTo>
                <a:lnTo>
                  <a:pt x="805462" y="185979"/>
                </a:lnTo>
                <a:lnTo>
                  <a:pt x="765519" y="233565"/>
                </a:lnTo>
                <a:lnTo>
                  <a:pt x="732552" y="254532"/>
                </a:lnTo>
                <a:lnTo>
                  <a:pt x="692034" y="273177"/>
                </a:lnTo>
                <a:lnTo>
                  <a:pt x="644798" y="289169"/>
                </a:lnTo>
                <a:lnTo>
                  <a:pt x="591681" y="302181"/>
                </a:lnTo>
                <a:lnTo>
                  <a:pt x="533517" y="311883"/>
                </a:lnTo>
                <a:lnTo>
                  <a:pt x="471139" y="317946"/>
                </a:lnTo>
                <a:lnTo>
                  <a:pt x="405384" y="320040"/>
                </a:lnTo>
                <a:lnTo>
                  <a:pt x="339628" y="317946"/>
                </a:lnTo>
                <a:lnTo>
                  <a:pt x="277250" y="311883"/>
                </a:lnTo>
                <a:lnTo>
                  <a:pt x="219086" y="302181"/>
                </a:lnTo>
                <a:lnTo>
                  <a:pt x="165969" y="289169"/>
                </a:lnTo>
                <a:lnTo>
                  <a:pt x="118733" y="273176"/>
                </a:lnTo>
                <a:lnTo>
                  <a:pt x="78215" y="254532"/>
                </a:lnTo>
                <a:lnTo>
                  <a:pt x="45248" y="233565"/>
                </a:lnTo>
                <a:lnTo>
                  <a:pt x="5305" y="185979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8023" y="4003547"/>
            <a:ext cx="3811524" cy="1563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9285" y="4195051"/>
            <a:ext cx="3429000" cy="1180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4772" y="2026938"/>
            <a:ext cx="5129783" cy="1862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73935" y="2195702"/>
            <a:ext cx="4791075" cy="1524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0" y="1359423"/>
            <a:ext cx="6463294" cy="223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528191"/>
            <a:ext cx="6124575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4076" y="3788691"/>
            <a:ext cx="3767328" cy="172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3239" y="3949065"/>
            <a:ext cx="3429000" cy="1390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0" y="6496779"/>
            <a:ext cx="6463294" cy="1415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6656831"/>
            <a:ext cx="6124575" cy="1085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4975" y="93980"/>
            <a:ext cx="2571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Billed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985" y="560346"/>
            <a:ext cx="6427470" cy="85915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104775" marR="565785">
              <a:lnSpc>
                <a:spcPct val="100000"/>
              </a:lnSpc>
              <a:spcBef>
                <a:spcPts val="75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associate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Billed Amount </a:t>
            </a:r>
            <a:r>
              <a:rPr sz="1200" spc="-10" dirty="0"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service office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15" dirty="0">
                <a:latin typeface="Calibri"/>
                <a:cs typeface="Calibri"/>
              </a:rPr>
              <a:t>provider,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ADD BILLED AMOUNT  </a:t>
            </a:r>
            <a:r>
              <a:rPr sz="1200" b="1" spc="-10" dirty="0">
                <a:latin typeface="Calibri"/>
                <a:cs typeface="Calibri"/>
              </a:rPr>
              <a:t>ASSOCIATION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098" y="5264689"/>
            <a:ext cx="6427470" cy="12458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6	</a:t>
            </a:r>
            <a:endParaRPr sz="1600">
              <a:latin typeface="Calibri"/>
              <a:cs typeface="Calibri"/>
            </a:endParaRPr>
          </a:p>
          <a:p>
            <a:pPr marL="116839" marR="676910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Billed </a:t>
            </a:r>
            <a:r>
              <a:rPr sz="1200" dirty="0">
                <a:latin typeface="Calibri"/>
                <a:cs typeface="Calibri"/>
              </a:rPr>
              <a:t>Amount </a:t>
            </a:r>
            <a:r>
              <a:rPr sz="1200" spc="-10" dirty="0"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Associations result list will populate with </a:t>
            </a:r>
            <a:r>
              <a:rPr sz="1200" dirty="0">
                <a:latin typeface="Calibri"/>
                <a:cs typeface="Calibri"/>
              </a:rPr>
              <a:t>the new </a:t>
            </a:r>
            <a:r>
              <a:rPr sz="1200" spc="-5" dirty="0">
                <a:latin typeface="Calibri"/>
                <a:cs typeface="Calibri"/>
              </a:rPr>
              <a:t>Service Office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Provider selections. Continue </a:t>
            </a:r>
            <a:r>
              <a:rPr sz="1200" dirty="0">
                <a:latin typeface="Calibri"/>
                <a:cs typeface="Calibri"/>
              </a:rPr>
              <a:t>adding </a:t>
            </a:r>
            <a:r>
              <a:rPr sz="1200" spc="-5" dirty="0">
                <a:latin typeface="Calibri"/>
                <a:cs typeface="Calibri"/>
              </a:rPr>
              <a:t>associations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b="1" spc="-5" dirty="0">
                <a:latin typeface="Calibri"/>
                <a:cs typeface="Calibri"/>
              </a:rPr>
              <a:t>ADD BILLED AMOUNT  </a:t>
            </a:r>
            <a:r>
              <a:rPr sz="1200" b="1" spc="-10" dirty="0">
                <a:latin typeface="Calibri"/>
                <a:cs typeface="Calibri"/>
              </a:rPr>
              <a:t>ASSOCIATION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following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steps.</a:t>
            </a:r>
            <a:endParaRPr sz="12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72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remove associations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UNLINK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098" y="3453553"/>
            <a:ext cx="6427470" cy="11550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5	</a:t>
            </a:r>
            <a:endParaRPr sz="1600">
              <a:latin typeface="Calibri"/>
              <a:cs typeface="Calibri"/>
            </a:endParaRPr>
          </a:p>
          <a:p>
            <a:pPr marL="116839" marR="4098925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In the popup </a:t>
            </a:r>
            <a:r>
              <a:rPr sz="1200" spc="-5" dirty="0">
                <a:latin typeface="Calibri"/>
                <a:cs typeface="Calibri"/>
              </a:rPr>
              <a:t>screen, select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Service Office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drop </a:t>
            </a:r>
            <a:r>
              <a:rPr sz="1200" spc="-5" dirty="0">
                <a:latin typeface="Calibri"/>
                <a:cs typeface="Calibri"/>
              </a:rPr>
              <a:t>down  list,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Provider  connected to that office. Click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ADD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6804" y="7260335"/>
            <a:ext cx="4436364" cy="1121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" y="7266431"/>
            <a:ext cx="4364736" cy="1146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8701" y="7451712"/>
            <a:ext cx="4052570" cy="7391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159385">
              <a:lnSpc>
                <a:spcPct val="100000"/>
              </a:lnSpc>
              <a:spcBef>
                <a:spcPts val="305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dirty="0">
                <a:latin typeface="Calibri"/>
                <a:cs typeface="Calibri"/>
              </a:rPr>
              <a:t>Billed </a:t>
            </a:r>
            <a:r>
              <a:rPr sz="1050" spc="-5" dirty="0">
                <a:latin typeface="Calibri"/>
                <a:cs typeface="Calibri"/>
              </a:rPr>
              <a:t>Amount List Associations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specific </a:t>
            </a:r>
            <a:r>
              <a:rPr sz="1050" dirty="0">
                <a:latin typeface="Calibri"/>
                <a:cs typeface="Calibri"/>
              </a:rPr>
              <a:t>to </a:t>
            </a:r>
            <a:r>
              <a:rPr sz="1050" spc="-5" dirty="0">
                <a:latin typeface="Calibri"/>
                <a:cs typeface="Calibri"/>
              </a:rPr>
              <a:t>particular  combinations of </a:t>
            </a:r>
            <a:r>
              <a:rPr sz="1050" dirty="0">
                <a:latin typeface="Calibri"/>
                <a:cs typeface="Calibri"/>
              </a:rPr>
              <a:t>Service </a:t>
            </a:r>
            <a:r>
              <a:rPr sz="1050" spc="-5" dirty="0">
                <a:latin typeface="Calibri"/>
                <a:cs typeface="Calibri"/>
              </a:rPr>
              <a:t>Offices </a:t>
            </a:r>
            <a:r>
              <a:rPr sz="1050" dirty="0">
                <a:latin typeface="Calibri"/>
                <a:cs typeface="Calibri"/>
              </a:rPr>
              <a:t>and Providers. To make a </a:t>
            </a:r>
            <a:r>
              <a:rPr sz="1050" spc="-5" dirty="0">
                <a:latin typeface="Calibri"/>
                <a:cs typeface="Calibri"/>
              </a:rPr>
              <a:t>list </a:t>
            </a:r>
            <a:r>
              <a:rPr sz="1050" dirty="0">
                <a:latin typeface="Calibri"/>
                <a:cs typeface="Calibri"/>
              </a:rPr>
              <a:t>available  </a:t>
            </a:r>
            <a:r>
              <a:rPr sz="1050" spc="-5" dirty="0">
                <a:latin typeface="Calibri"/>
                <a:cs typeface="Calibri"/>
              </a:rPr>
              <a:t>to multiple </a:t>
            </a:r>
            <a:r>
              <a:rPr sz="1050" dirty="0">
                <a:latin typeface="Calibri"/>
                <a:cs typeface="Calibri"/>
              </a:rPr>
              <a:t>offices and providers, </a:t>
            </a:r>
            <a:r>
              <a:rPr sz="1050" spc="-5" dirty="0">
                <a:latin typeface="Calibri"/>
                <a:cs typeface="Calibri"/>
              </a:rPr>
              <a:t>the list </a:t>
            </a:r>
            <a:r>
              <a:rPr sz="1050" dirty="0">
                <a:latin typeface="Calibri"/>
                <a:cs typeface="Calibri"/>
              </a:rPr>
              <a:t>will </a:t>
            </a:r>
            <a:r>
              <a:rPr sz="1050" spc="-5" dirty="0">
                <a:latin typeface="Calibri"/>
                <a:cs typeface="Calibri"/>
              </a:rPr>
              <a:t>need to </a:t>
            </a:r>
            <a:r>
              <a:rPr sz="1050" dirty="0">
                <a:latin typeface="Calibri"/>
                <a:cs typeface="Calibri"/>
              </a:rPr>
              <a:t>be </a:t>
            </a:r>
            <a:r>
              <a:rPr sz="1050" spc="-5" dirty="0">
                <a:latin typeface="Calibri"/>
                <a:cs typeface="Calibri"/>
              </a:rPr>
              <a:t>associated  </a:t>
            </a:r>
            <a:r>
              <a:rPr sz="1050" dirty="0">
                <a:latin typeface="Calibri"/>
                <a:cs typeface="Calibri"/>
              </a:rPr>
              <a:t>with each Service </a:t>
            </a:r>
            <a:r>
              <a:rPr sz="1050" spc="-5" dirty="0">
                <a:latin typeface="Calibri"/>
                <a:cs typeface="Calibri"/>
              </a:rPr>
              <a:t>Office </a:t>
            </a:r>
            <a:r>
              <a:rPr sz="1050" dirty="0">
                <a:latin typeface="Calibri"/>
                <a:cs typeface="Calibri"/>
              </a:rPr>
              <a:t>/ Provider </a:t>
            </a:r>
            <a:r>
              <a:rPr sz="1050" spc="-5" dirty="0">
                <a:latin typeface="Calibri"/>
                <a:cs typeface="Calibri"/>
              </a:rPr>
              <a:t>combination</a:t>
            </a:r>
            <a:r>
              <a:rPr sz="1050" spc="-9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separately.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4975" y="93980"/>
            <a:ext cx="2571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Billed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85" y="560346"/>
            <a:ext cx="6427470" cy="6762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7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latin typeface="Calibri"/>
                <a:cs typeface="Calibri"/>
              </a:rPr>
              <a:t>Next, </a:t>
            </a:r>
            <a:r>
              <a:rPr sz="1200" dirty="0">
                <a:latin typeface="Calibri"/>
                <a:cs typeface="Calibri"/>
              </a:rPr>
              <a:t>add </a:t>
            </a:r>
            <a:r>
              <a:rPr sz="1200" spc="-5" dirty="0">
                <a:latin typeface="Calibri"/>
                <a:cs typeface="Calibri"/>
              </a:rPr>
              <a:t>procedure codes. Click </a:t>
            </a:r>
            <a:r>
              <a:rPr sz="1200" b="1" spc="-5" dirty="0">
                <a:latin typeface="Calibri"/>
                <a:cs typeface="Calibri"/>
              </a:rPr>
              <a:t>ADD BILLED AMOUNT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DETAIL</a:t>
            </a:r>
            <a:r>
              <a:rPr sz="1200" spc="-1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098" y="4539319"/>
            <a:ext cx="6427470" cy="124650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9	</a:t>
            </a:r>
            <a:endParaRPr sz="1600">
              <a:latin typeface="Calibri"/>
              <a:cs typeface="Calibri"/>
            </a:endParaRPr>
          </a:p>
          <a:p>
            <a:pPr marL="116839" marR="471170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Billed Amount </a:t>
            </a:r>
            <a:r>
              <a:rPr sz="1200" spc="-10" dirty="0"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Detail result list will populate with </a:t>
            </a:r>
            <a:r>
              <a:rPr sz="1200" dirty="0">
                <a:latin typeface="Calibri"/>
                <a:cs typeface="Calibri"/>
              </a:rPr>
              <a:t>the new </a:t>
            </a:r>
            <a:r>
              <a:rPr sz="1200" spc="-5" dirty="0">
                <a:latin typeface="Calibri"/>
                <a:cs typeface="Calibri"/>
              </a:rPr>
              <a:t>procedure. Continue </a:t>
            </a:r>
            <a:r>
              <a:rPr sz="1200" dirty="0">
                <a:latin typeface="Calibri"/>
                <a:cs typeface="Calibri"/>
              </a:rPr>
              <a:t>adding  </a:t>
            </a:r>
            <a:r>
              <a:rPr sz="1200" spc="-5" dirty="0">
                <a:latin typeface="Calibri"/>
                <a:cs typeface="Calibri"/>
              </a:rPr>
              <a:t>procedures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b="1" spc="-5" dirty="0">
                <a:latin typeface="Calibri"/>
                <a:cs typeface="Calibri"/>
              </a:rPr>
              <a:t>ADD BILLED AMOUNT </a:t>
            </a:r>
            <a:r>
              <a:rPr sz="1200" b="1" spc="-20" dirty="0">
                <a:latin typeface="Calibri"/>
                <a:cs typeface="Calibri"/>
              </a:rPr>
              <a:t>DETAIL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following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same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steps.</a:t>
            </a:r>
            <a:endParaRPr sz="1200">
              <a:latin typeface="Calibri"/>
              <a:cs typeface="Calibri"/>
            </a:endParaRPr>
          </a:p>
          <a:p>
            <a:pPr marL="116839" marR="125730">
              <a:lnSpc>
                <a:spcPct val="100000"/>
              </a:lnSpc>
              <a:spcBef>
                <a:spcPts val="72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edit or </a:t>
            </a:r>
            <a:r>
              <a:rPr sz="1200" spc="-5" dirty="0">
                <a:latin typeface="Calibri"/>
                <a:cs typeface="Calibri"/>
              </a:rPr>
              <a:t>delete procedures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b="1" dirty="0">
                <a:latin typeface="Calibri"/>
                <a:cs typeface="Calibri"/>
              </a:rPr>
              <a:t>EDIT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b="1" spc="-5" dirty="0">
                <a:latin typeface="Calibri"/>
                <a:cs typeface="Calibri"/>
              </a:rPr>
              <a:t>DELETE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10" dirty="0">
                <a:latin typeface="Calibri"/>
                <a:cs typeface="Calibri"/>
              </a:rPr>
              <a:t>necessary.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PRINT </a:t>
            </a:r>
            <a:r>
              <a:rPr sz="1200" b="1" dirty="0">
                <a:latin typeface="Calibri"/>
                <a:cs typeface="Calibri"/>
              </a:rPr>
              <a:t>THIS </a:t>
            </a:r>
            <a:r>
              <a:rPr sz="1200" b="1" spc="-30" dirty="0">
                <a:latin typeface="Calibri"/>
                <a:cs typeface="Calibri"/>
              </a:rPr>
              <a:t>PAGE </a:t>
            </a:r>
            <a:r>
              <a:rPr sz="1200" spc="-5" dirty="0">
                <a:latin typeface="Calibri"/>
                <a:cs typeface="Calibri"/>
              </a:rPr>
              <a:t>to  print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copy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records.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098" y="2358813"/>
            <a:ext cx="6427470" cy="13379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8	</a:t>
            </a:r>
            <a:endParaRPr sz="1600">
              <a:latin typeface="Calibri"/>
              <a:cs typeface="Calibri"/>
            </a:endParaRPr>
          </a:p>
          <a:p>
            <a:pPr marL="116839" marR="4555490">
              <a:lnSpc>
                <a:spcPct val="100000"/>
              </a:lnSpc>
              <a:spcBef>
                <a:spcPts val="520"/>
              </a:spcBef>
            </a:pPr>
            <a:r>
              <a:rPr sz="1200" dirty="0">
                <a:latin typeface="Calibri"/>
                <a:cs typeface="Calibri"/>
              </a:rPr>
              <a:t>In the popup </a:t>
            </a:r>
            <a:r>
              <a:rPr sz="1200" spc="-5" dirty="0">
                <a:latin typeface="Calibri"/>
                <a:cs typeface="Calibri"/>
              </a:rPr>
              <a:t>screen, enter</a:t>
            </a:r>
            <a:r>
              <a:rPr sz="1200" spc="-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Procedure Code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Billed  Amount.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Procedure  Code </a:t>
            </a:r>
            <a:r>
              <a:rPr sz="1200" dirty="0">
                <a:latin typeface="Calibri"/>
                <a:cs typeface="Calibri"/>
              </a:rPr>
              <a:t>Description </a:t>
            </a:r>
            <a:r>
              <a:rPr sz="1200" spc="-5" dirty="0">
                <a:latin typeface="Calibri"/>
                <a:cs typeface="Calibri"/>
              </a:rPr>
              <a:t>will auto  populate. Click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ADD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736" y="1210055"/>
            <a:ext cx="6510528" cy="119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1401648"/>
            <a:ext cx="6126480" cy="80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736" y="5766815"/>
            <a:ext cx="6510528" cy="1607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59" y="5958395"/>
            <a:ext cx="6126480" cy="1224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42616" y="2654807"/>
            <a:ext cx="4041648" cy="2089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4639" y="2847467"/>
            <a:ext cx="3657600" cy="1704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914400"/>
            <a:ext cx="1344168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8" y="1074547"/>
            <a:ext cx="1005840" cy="1325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3098" y="5860584"/>
            <a:ext cx="6427470" cy="60579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16839">
              <a:lnSpc>
                <a:spcPct val="100000"/>
              </a:lnSpc>
              <a:spcBef>
                <a:spcPts val="520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disassociate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List from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office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dentist, click </a:t>
            </a:r>
            <a:r>
              <a:rPr sz="1200" b="1" spc="-5" dirty="0">
                <a:latin typeface="Calibri"/>
                <a:cs typeface="Calibri"/>
              </a:rPr>
              <a:t>UNLINK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that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List.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6047" y="2037588"/>
            <a:ext cx="519684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815" y="209524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50050" y="0"/>
                </a:moveTo>
                <a:lnTo>
                  <a:pt x="0" y="149986"/>
                </a:lnTo>
                <a:lnTo>
                  <a:pt x="150050" y="299974"/>
                </a:lnTo>
                <a:lnTo>
                  <a:pt x="150050" y="225044"/>
                </a:lnTo>
                <a:lnTo>
                  <a:pt x="381952" y="225044"/>
                </a:lnTo>
                <a:lnTo>
                  <a:pt x="381952" y="75056"/>
                </a:lnTo>
                <a:lnTo>
                  <a:pt x="150050" y="75056"/>
                </a:lnTo>
                <a:lnTo>
                  <a:pt x="1500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815" y="209524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50050" y="0"/>
                </a:moveTo>
                <a:lnTo>
                  <a:pt x="150050" y="75056"/>
                </a:lnTo>
                <a:lnTo>
                  <a:pt x="381952" y="75056"/>
                </a:lnTo>
                <a:lnTo>
                  <a:pt x="381952" y="225044"/>
                </a:lnTo>
                <a:lnTo>
                  <a:pt x="150050" y="225044"/>
                </a:lnTo>
                <a:lnTo>
                  <a:pt x="150050" y="299974"/>
                </a:lnTo>
                <a:lnTo>
                  <a:pt x="0" y="149986"/>
                </a:lnTo>
                <a:lnTo>
                  <a:pt x="150050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985" y="93980"/>
            <a:ext cx="642747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Assign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Billed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577340" marR="396240">
              <a:lnSpc>
                <a:spcPct val="100000"/>
              </a:lnSpc>
              <a:spcBef>
                <a:spcPts val="1135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assign or edit </a:t>
            </a:r>
            <a:r>
              <a:rPr sz="1200" spc="-5" dirty="0">
                <a:latin typeface="Calibri"/>
                <a:cs typeface="Calibri"/>
              </a:rPr>
              <a:t>Billed Amount Lists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selecting </a:t>
            </a:r>
            <a:r>
              <a:rPr sz="1200" b="1" spc="-5" dirty="0">
                <a:latin typeface="Calibri"/>
                <a:cs typeface="Calibri"/>
              </a:rPr>
              <a:t>Provider  Administration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Billed Amount Association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098" y="2447205"/>
            <a:ext cx="6427470" cy="7886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6839" marR="418465">
              <a:lnSpc>
                <a:spcPct val="100000"/>
              </a:lnSpc>
              <a:spcBef>
                <a:spcPts val="520"/>
              </a:spcBef>
            </a:pPr>
            <a:r>
              <a:rPr sz="1200" spc="-1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leaving </a:t>
            </a:r>
            <a:r>
              <a:rPr sz="1200" dirty="0">
                <a:latin typeface="Calibri"/>
                <a:cs typeface="Calibri"/>
              </a:rPr>
              <a:t>all fields blank and </a:t>
            </a:r>
            <a:r>
              <a:rPr sz="1200" spc="-5" dirty="0">
                <a:latin typeface="Calibri"/>
                <a:cs typeface="Calibri"/>
              </a:rPr>
              <a:t>hitting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Billed Amount Association page,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 </a:t>
            </a:r>
            <a:r>
              <a:rPr sz="1200" dirty="0">
                <a:latin typeface="Calibri"/>
                <a:cs typeface="Calibri"/>
              </a:rPr>
              <a:t>be able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dirty="0">
                <a:latin typeface="Calibri"/>
                <a:cs typeface="Calibri"/>
              </a:rPr>
              <a:t>of all </a:t>
            </a:r>
            <a:r>
              <a:rPr sz="1200" spc="-5" dirty="0">
                <a:latin typeface="Calibri"/>
                <a:cs typeface="Calibri"/>
              </a:rPr>
              <a:t>Billed Amount </a:t>
            </a:r>
            <a:r>
              <a:rPr sz="1200" spc="-10" dirty="0"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Associations that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been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created.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736" y="3163823"/>
            <a:ext cx="6510528" cy="268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759" y="3356102"/>
            <a:ext cx="6126480" cy="2305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36" y="6396228"/>
            <a:ext cx="6510528" cy="1737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759" y="6588353"/>
            <a:ext cx="6126480" cy="1352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6550152"/>
            <a:ext cx="5689092" cy="1956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59" y="6742836"/>
            <a:ext cx="5305425" cy="157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3563" y="2985531"/>
            <a:ext cx="5641848" cy="3105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2727" y="3145917"/>
            <a:ext cx="5303520" cy="2775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7" y="886967"/>
            <a:ext cx="1479804" cy="2167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3410" y="1079372"/>
            <a:ext cx="1096708" cy="1783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4975" y="93980"/>
            <a:ext cx="184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Use the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Dentist</a:t>
            </a:r>
            <a:r>
              <a:rPr sz="18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6488" y="2526792"/>
            <a:ext cx="518159" cy="4678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366" y="2583942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99" y="0"/>
                </a:moveTo>
                <a:lnTo>
                  <a:pt x="0" y="150113"/>
                </a:lnTo>
                <a:lnTo>
                  <a:pt x="149999" y="300100"/>
                </a:lnTo>
                <a:lnTo>
                  <a:pt x="149999" y="225043"/>
                </a:lnTo>
                <a:lnTo>
                  <a:pt x="381952" y="225043"/>
                </a:lnTo>
                <a:lnTo>
                  <a:pt x="381952" y="75056"/>
                </a:lnTo>
                <a:lnTo>
                  <a:pt x="149999" y="75056"/>
                </a:lnTo>
                <a:lnTo>
                  <a:pt x="14999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366" y="2583942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99" y="0"/>
                </a:moveTo>
                <a:lnTo>
                  <a:pt x="149999" y="75056"/>
                </a:lnTo>
                <a:lnTo>
                  <a:pt x="381952" y="75056"/>
                </a:lnTo>
                <a:lnTo>
                  <a:pt x="381952" y="225043"/>
                </a:lnTo>
                <a:lnTo>
                  <a:pt x="149999" y="225043"/>
                </a:lnTo>
                <a:lnTo>
                  <a:pt x="149999" y="300100"/>
                </a:lnTo>
                <a:lnTo>
                  <a:pt x="0" y="150113"/>
                </a:lnTo>
                <a:lnTo>
                  <a:pt x="149999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985" y="5817440"/>
            <a:ext cx="6427470" cy="8134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11760">
              <a:lnSpc>
                <a:spcPct val="100000"/>
              </a:lnSpc>
              <a:spcBef>
                <a:spcPts val="605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print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download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results.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additional </a:t>
            </a:r>
            <a:r>
              <a:rPr sz="1200" spc="-5" dirty="0">
                <a:latin typeface="Calibri"/>
                <a:cs typeface="Calibri"/>
              </a:rPr>
              <a:t>details, 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links </a:t>
            </a:r>
            <a:r>
              <a:rPr sz="1200" dirty="0">
                <a:latin typeface="Calibri"/>
                <a:cs typeface="Calibri"/>
              </a:rPr>
              <a:t>under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Name</a:t>
            </a:r>
            <a:endParaRPr sz="1200">
              <a:latin typeface="Calibri"/>
              <a:cs typeface="Calibri"/>
            </a:endParaRPr>
          </a:p>
          <a:p>
            <a:pPr marL="11176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or </a:t>
            </a:r>
            <a:r>
              <a:rPr sz="1200" b="1" spc="-15" dirty="0">
                <a:latin typeface="Calibri"/>
                <a:cs typeface="Calibri"/>
              </a:rPr>
              <a:t>Treating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Dentist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4985" y="544953"/>
            <a:ext cx="6427470" cy="125222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449070" marR="901065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Dentist List </a:t>
            </a:r>
            <a:r>
              <a:rPr sz="1200" spc="-5" dirty="0">
                <a:latin typeface="Calibri"/>
                <a:cs typeface="Calibri"/>
              </a:rPr>
              <a:t>tool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checking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credentialing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contact 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offices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dentists specific to </a:t>
            </a:r>
            <a:r>
              <a:rPr sz="1200" dirty="0">
                <a:latin typeface="Calibri"/>
                <a:cs typeface="Calibri"/>
              </a:rPr>
              <a:t>this login, based on  the </a:t>
            </a:r>
            <a:r>
              <a:rPr sz="1200" spc="-40" dirty="0">
                <a:latin typeface="Calibri"/>
                <a:cs typeface="Calibri"/>
              </a:rPr>
              <a:t>Tax </a:t>
            </a:r>
            <a:r>
              <a:rPr sz="1200" dirty="0">
                <a:latin typeface="Calibri"/>
                <a:cs typeface="Calibri"/>
              </a:rPr>
              <a:t>ID </a:t>
            </a:r>
            <a:r>
              <a:rPr sz="1200" spc="-15" dirty="0">
                <a:latin typeface="Calibri"/>
                <a:cs typeface="Calibri"/>
              </a:rPr>
              <a:t>number. </a:t>
            </a: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spc="-5" dirty="0">
                <a:latin typeface="Calibri"/>
                <a:cs typeface="Calibri"/>
              </a:rPr>
              <a:t>Provider Administration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Dentist List 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7753" y="1990422"/>
            <a:ext cx="5054600" cy="9963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504126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90805" marR="115570">
              <a:lnSpc>
                <a:spcPct val="100000"/>
              </a:lnSpc>
              <a:spcBef>
                <a:spcPts val="60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specific office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dentist, enter </a:t>
            </a:r>
            <a:r>
              <a:rPr sz="1200" dirty="0">
                <a:latin typeface="Calibri"/>
                <a:cs typeface="Calibri"/>
              </a:rPr>
              <a:t>as much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possible 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fields.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associated offices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dentists, </a:t>
            </a:r>
            <a:r>
              <a:rPr sz="1200" spc="-10" dirty="0">
                <a:latin typeface="Calibri"/>
                <a:cs typeface="Calibri"/>
              </a:rPr>
              <a:t>leave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fields blank 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538168"/>
            <a:ext cx="4571365" cy="89471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035"/>
              </a:spcBef>
            </a:pPr>
            <a:r>
              <a:rPr spc="-45" dirty="0"/>
              <a:t>TABLE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CONTENTS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Select a link below </a:t>
            </a:r>
            <a:r>
              <a:rPr sz="1600" b="1" spc="-15" dirty="0">
                <a:solidFill>
                  <a:srgbClr val="548ED4"/>
                </a:solidFill>
                <a:latin typeface="Calibri"/>
                <a:cs typeface="Calibri"/>
              </a:rPr>
              <a:t>to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view the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 instructions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7835" y="86448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918" y="1752600"/>
            <a:ext cx="6039865" cy="621785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Register 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…………………………………………………………………………………………</a:t>
            </a:r>
            <a:r>
              <a:rPr lang="en-US" sz="1600" b="1" spc="-5" dirty="0">
                <a:latin typeface="Calibri"/>
                <a:cs typeface="Calibri"/>
              </a:rPr>
              <a:t>…</a:t>
            </a:r>
            <a:r>
              <a:rPr lang="en-US" sz="1600" b="1" spc="130" dirty="0">
                <a:latin typeface="Calibri"/>
                <a:cs typeface="Calibri"/>
              </a:rPr>
              <a:t>. </a:t>
            </a:r>
            <a:r>
              <a:rPr sz="1600" b="1" spc="-5" dirty="0"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  <a:p>
            <a:pPr marL="413384" marR="5715" algn="just">
              <a:lnSpc>
                <a:spcPct val="120000"/>
              </a:lnSpc>
              <a:spcBef>
                <a:spcPts val="2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Logging In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……………………………………………………………………………………………………………………</a:t>
            </a:r>
            <a:r>
              <a:rPr sz="1100" spc="-10" dirty="0">
                <a:latin typeface="Calibri"/>
                <a:cs typeface="Calibri"/>
              </a:rPr>
              <a:t>..</a:t>
            </a:r>
            <a:r>
              <a:rPr sz="1200" dirty="0">
                <a:latin typeface="Calibri"/>
                <a:cs typeface="Calibri"/>
              </a:rPr>
              <a:t>7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Resetting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Your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Password 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……..</a:t>
            </a:r>
            <a:r>
              <a:rPr sz="1200" dirty="0">
                <a:latin typeface="Calibri"/>
                <a:cs typeface="Calibri"/>
              </a:rPr>
              <a:t>8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Home 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………………………………………………………………………………………….…</a:t>
            </a:r>
            <a:r>
              <a:rPr lang="en-US" sz="1600" b="1" spc="-5" dirty="0">
                <a:latin typeface="Calibri"/>
                <a:cs typeface="Calibri"/>
              </a:rPr>
              <a:t>….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9</a:t>
            </a:r>
            <a:endParaRPr sz="1600" dirty="0">
              <a:latin typeface="Calibri"/>
              <a:cs typeface="Calibri"/>
            </a:endParaRPr>
          </a:p>
          <a:p>
            <a:pPr marL="413384" marR="5080" algn="just">
              <a:lnSpc>
                <a:spcPct val="119700"/>
              </a:lnSpc>
              <a:spcBef>
                <a:spcPts val="35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My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Account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……………………………………………………………………………………………………………………</a:t>
            </a:r>
            <a:r>
              <a:rPr sz="1200" dirty="0">
                <a:latin typeface="Calibri"/>
                <a:cs typeface="Calibri"/>
              </a:rPr>
              <a:t>10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Notification Center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……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800" baseline="2314" dirty="0">
                <a:latin typeface="Calibri"/>
                <a:cs typeface="Calibri"/>
              </a:rPr>
              <a:t>11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Provider Administration </a:t>
            </a:r>
            <a:r>
              <a:rPr sz="1600" b="1" u="heavy" spc="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…………………………………………………………….…</a:t>
            </a:r>
            <a:r>
              <a:rPr lang="en-US" sz="1600" b="1" spc="-5" dirty="0">
                <a:latin typeface="Calibri"/>
                <a:cs typeface="Calibri"/>
              </a:rPr>
              <a:t>….</a:t>
            </a:r>
            <a:r>
              <a:rPr sz="1600" b="1" spc="-5" dirty="0">
                <a:latin typeface="Calibri"/>
                <a:cs typeface="Calibri"/>
              </a:rPr>
              <a:t>12</a:t>
            </a:r>
            <a:endParaRPr sz="1600" dirty="0">
              <a:latin typeface="Calibri"/>
              <a:cs typeface="Calibri"/>
            </a:endParaRPr>
          </a:p>
          <a:p>
            <a:pPr marL="413384" marR="5080" algn="just">
              <a:lnSpc>
                <a:spcPct val="120100"/>
              </a:lnSpc>
              <a:spcBef>
                <a:spcPts val="3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Add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Users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……………………………………………………………………………………………………………………</a:t>
            </a:r>
            <a:r>
              <a:rPr sz="1100" spc="-10" dirty="0">
                <a:latin typeface="Calibri"/>
                <a:cs typeface="Calibri"/>
              </a:rPr>
              <a:t>.. </a:t>
            </a:r>
            <a:r>
              <a:rPr sz="1800" baseline="2314" dirty="0">
                <a:latin typeface="Calibri"/>
                <a:cs typeface="Calibri"/>
              </a:rPr>
              <a:t>12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Manage Users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</a:t>
            </a:r>
            <a:r>
              <a:rPr sz="1100" spc="-10" dirty="0">
                <a:latin typeface="Calibri"/>
                <a:cs typeface="Calibri"/>
              </a:rPr>
              <a:t>. </a:t>
            </a:r>
            <a:r>
              <a:rPr sz="1800" baseline="2314" dirty="0">
                <a:latin typeface="Calibri"/>
                <a:cs typeface="Calibri"/>
              </a:rPr>
              <a:t>14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Search Users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…………………………………………………………………………………………………………………</a:t>
            </a:r>
            <a:r>
              <a:rPr sz="1100" spc="-10" dirty="0">
                <a:latin typeface="Calibri"/>
                <a:cs typeface="Calibri"/>
              </a:rPr>
              <a:t>. </a:t>
            </a:r>
            <a:r>
              <a:rPr sz="1800" baseline="2314" dirty="0">
                <a:latin typeface="Calibri"/>
                <a:cs typeface="Calibri"/>
              </a:rPr>
              <a:t>14 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Create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Billed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Amount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……………………………………………………………………………………………</a:t>
            </a:r>
            <a:r>
              <a:rPr sz="1100" spc="-5" dirty="0">
                <a:latin typeface="Calibri"/>
                <a:cs typeface="Calibri"/>
              </a:rPr>
              <a:t>… </a:t>
            </a:r>
            <a:r>
              <a:rPr sz="1200" dirty="0">
                <a:latin typeface="Calibri"/>
                <a:cs typeface="Calibri"/>
              </a:rPr>
              <a:t>15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Billed Amount Associations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 </a:t>
            </a:r>
            <a:r>
              <a:rPr sz="1200" dirty="0">
                <a:latin typeface="Calibri"/>
                <a:cs typeface="Calibri"/>
              </a:rPr>
              <a:t>18 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Assign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Billed Amount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</a:t>
            </a:r>
            <a:r>
              <a:rPr lang="en-US" sz="1200" spc="-10" dirty="0">
                <a:latin typeface="Calibri"/>
                <a:cs typeface="Calibri"/>
              </a:rPr>
              <a:t>…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Dental Information  </a:t>
            </a:r>
            <a:r>
              <a:rPr sz="1600" b="1" spc="-5" dirty="0">
                <a:latin typeface="Calibri"/>
                <a:cs typeface="Calibri"/>
              </a:rPr>
              <a:t>………..………………………………………………………………</a:t>
            </a:r>
            <a:r>
              <a:rPr lang="en-US" sz="1600" b="1" spc="-5" dirty="0">
                <a:latin typeface="Calibri"/>
                <a:cs typeface="Calibri"/>
              </a:rPr>
              <a:t>..</a:t>
            </a:r>
            <a:r>
              <a:rPr sz="1600" b="1" spc="-10" dirty="0">
                <a:latin typeface="Calibri"/>
                <a:cs typeface="Calibri"/>
              </a:rPr>
              <a:t> 19</a:t>
            </a:r>
            <a:endParaRPr sz="1600" dirty="0">
              <a:latin typeface="Calibri"/>
              <a:cs typeface="Calibri"/>
            </a:endParaRPr>
          </a:p>
          <a:p>
            <a:pPr marL="413384" algn="just">
              <a:lnSpc>
                <a:spcPct val="100000"/>
              </a:lnSpc>
              <a:spcBef>
                <a:spcPts val="32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Search Affiliated Providers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</a:t>
            </a:r>
            <a:r>
              <a:rPr lang="en-US" sz="1100" spc="90" dirty="0">
                <a:latin typeface="Calibri"/>
                <a:cs typeface="Calibri"/>
              </a:rPr>
              <a:t>..</a:t>
            </a:r>
            <a:r>
              <a:rPr sz="1200" dirty="0">
                <a:latin typeface="Calibri"/>
                <a:cs typeface="Calibri"/>
              </a:rPr>
              <a:t>19</a:t>
            </a: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Patient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Management 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…………………………………………………………………....</a:t>
            </a:r>
            <a:r>
              <a:rPr lang="en-US" sz="1600" b="1" spc="-5" dirty="0">
                <a:latin typeface="Calibri"/>
                <a:cs typeface="Calibri"/>
              </a:rPr>
              <a:t>..</a:t>
            </a:r>
            <a:r>
              <a:rPr sz="1600" b="1" spc="130" dirty="0">
                <a:latin typeface="Calibri"/>
                <a:cs typeface="Calibri"/>
              </a:rPr>
              <a:t> </a:t>
            </a:r>
            <a:r>
              <a:rPr sz="2400" b="1" spc="-15" baseline="1736" dirty="0">
                <a:latin typeface="Calibri"/>
                <a:cs typeface="Calibri"/>
              </a:rPr>
              <a:t>21</a:t>
            </a:r>
            <a:endParaRPr sz="2400" baseline="1736" dirty="0">
              <a:latin typeface="Calibri"/>
              <a:cs typeface="Calibri"/>
            </a:endParaRPr>
          </a:p>
          <a:p>
            <a:pPr marL="413384" marR="5080" algn="just">
              <a:lnSpc>
                <a:spcPct val="120600"/>
              </a:lnSpc>
              <a:spcBef>
                <a:spcPts val="20"/>
              </a:spcBef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Member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Eligibility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</a:t>
            </a:r>
            <a:r>
              <a:rPr sz="1200" dirty="0">
                <a:latin typeface="Calibri"/>
                <a:cs typeface="Calibri"/>
              </a:rPr>
              <a:t>21 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Member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Detail </a:t>
            </a:r>
            <a:r>
              <a:rPr sz="1200" spc="-5" dirty="0">
                <a:latin typeface="Calibri"/>
                <a:cs typeface="Calibri"/>
              </a:rPr>
              <a:t>……………………………………………………………………………………………………………</a:t>
            </a:r>
            <a:r>
              <a:rPr sz="1100" spc="-5" dirty="0">
                <a:latin typeface="Calibri"/>
                <a:cs typeface="Calibri"/>
              </a:rPr>
              <a:t>… </a:t>
            </a:r>
            <a:r>
              <a:rPr sz="1800" baseline="2314" dirty="0">
                <a:latin typeface="Calibri"/>
                <a:cs typeface="Calibri"/>
              </a:rPr>
              <a:t>23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Search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Broken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Appointments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</a:t>
            </a:r>
            <a:r>
              <a:rPr sz="1100" spc="-10" dirty="0">
                <a:latin typeface="Calibri"/>
                <a:cs typeface="Calibri"/>
              </a:rPr>
              <a:t>.. </a:t>
            </a:r>
            <a:r>
              <a:rPr sz="1800" baseline="2314" dirty="0">
                <a:latin typeface="Calibri"/>
                <a:cs typeface="Calibri"/>
              </a:rPr>
              <a:t>2</a:t>
            </a:r>
            <a:r>
              <a:rPr lang="en-US" sz="1800" baseline="2314" dirty="0">
                <a:latin typeface="Calibri"/>
                <a:cs typeface="Calibri"/>
              </a:rPr>
              <a:t>7</a:t>
            </a:r>
            <a:r>
              <a:rPr sz="1800" baseline="2314" dirty="0">
                <a:latin typeface="Calibri"/>
                <a:cs typeface="Calibri"/>
              </a:rPr>
              <a:t> 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Submit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Broken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Appointments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….</a:t>
            </a:r>
            <a:r>
              <a:rPr lang="en-US" sz="1100" spc="210" dirty="0">
                <a:latin typeface="Calibri"/>
                <a:cs typeface="Calibri"/>
              </a:rPr>
              <a:t>.</a:t>
            </a:r>
            <a:r>
              <a:rPr sz="1200" dirty="0">
                <a:latin typeface="Calibri"/>
                <a:cs typeface="Calibri"/>
              </a:rPr>
              <a:t>2</a:t>
            </a:r>
            <a:r>
              <a:rPr lang="en-US" sz="1200" dirty="0"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Claims/Prior Authorizations  </a:t>
            </a:r>
            <a:r>
              <a:rPr sz="1600" b="1" spc="-5" dirty="0">
                <a:latin typeface="Calibri"/>
                <a:cs typeface="Calibri"/>
              </a:rPr>
              <a:t>….………….…………………………………………</a:t>
            </a:r>
            <a:r>
              <a:rPr lang="en-US" sz="1600" b="1" spc="-5" dirty="0">
                <a:latin typeface="Calibri"/>
                <a:cs typeface="Calibri"/>
              </a:rPr>
              <a:t>….</a:t>
            </a:r>
            <a:r>
              <a:rPr sz="1600" b="1" spc="320" dirty="0">
                <a:latin typeface="Calibri"/>
                <a:cs typeface="Calibri"/>
              </a:rPr>
              <a:t> </a:t>
            </a:r>
            <a:r>
              <a:rPr sz="2400" b="1" spc="-15" baseline="1736" dirty="0">
                <a:latin typeface="Calibri"/>
                <a:cs typeface="Calibri"/>
              </a:rPr>
              <a:t>2</a:t>
            </a:r>
            <a:r>
              <a:rPr lang="en-US" sz="2400" b="1" spc="-15" baseline="1736" dirty="0">
                <a:latin typeface="Calibri"/>
                <a:cs typeface="Calibri"/>
              </a:rPr>
              <a:t>9</a:t>
            </a:r>
            <a:endParaRPr sz="2400" baseline="1736" dirty="0">
              <a:latin typeface="Calibri"/>
              <a:cs typeface="Calibri"/>
            </a:endParaRPr>
          </a:p>
          <a:p>
            <a:pPr marL="413384" marR="5080" algn="just">
              <a:lnSpc>
                <a:spcPct val="119400"/>
              </a:lnSpc>
              <a:spcBef>
                <a:spcPts val="60"/>
              </a:spcBef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Search Claims/Prior Authorizations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</a:t>
            </a:r>
            <a:r>
              <a:rPr lang="en-US" sz="1200" spc="-10" dirty="0">
                <a:latin typeface="Calibri"/>
                <a:cs typeface="Calibri"/>
              </a:rPr>
              <a:t>….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29</a:t>
            </a:r>
            <a:r>
              <a:rPr sz="1200" dirty="0">
                <a:latin typeface="Calibri"/>
                <a:cs typeface="Calibri"/>
              </a:rPr>
              <a:t> 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Void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Claims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…….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lang="en-US" sz="1200" dirty="0">
                <a:latin typeface="Calibri"/>
                <a:cs typeface="Calibri"/>
              </a:rPr>
              <a:t>30</a:t>
            </a:r>
            <a:r>
              <a:rPr sz="1200" dirty="0">
                <a:latin typeface="Calibri"/>
                <a:cs typeface="Calibri"/>
              </a:rPr>
              <a:t> 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Submit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Claims/Prior Authorizations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</a:t>
            </a:r>
            <a:r>
              <a:rPr lang="en-US" sz="1100" spc="-10" dirty="0">
                <a:latin typeface="Calibri"/>
                <a:cs typeface="Calibri"/>
              </a:rPr>
              <a:t>…….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lang="en-US" sz="1200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Claims Confirmation Report </a:t>
            </a:r>
            <a:r>
              <a:rPr sz="1200" spc="-10" dirty="0">
                <a:latin typeface="Calibri"/>
                <a:cs typeface="Calibri"/>
              </a:rPr>
              <a:t>…………………………………………………………………………………………</a:t>
            </a:r>
            <a:r>
              <a:rPr lang="en-US" sz="1200" spc="-10" dirty="0">
                <a:latin typeface="Calibri"/>
                <a:cs typeface="Calibri"/>
              </a:rPr>
              <a:t>.</a:t>
            </a:r>
            <a:r>
              <a:rPr lang="en-US" sz="1100" spc="-10" dirty="0">
                <a:latin typeface="Calibri"/>
                <a:cs typeface="Calibri"/>
              </a:rPr>
              <a:t>....</a:t>
            </a:r>
            <a:r>
              <a:rPr lang="en-US" sz="11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lang="en-US" sz="1200" dirty="0"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93980"/>
            <a:ext cx="6427470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Use the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Dentist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104775" marR="688975">
              <a:lnSpc>
                <a:spcPct val="100000"/>
              </a:lnSpc>
              <a:spcBef>
                <a:spcPts val="975"/>
              </a:spcBef>
            </a:pP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additional </a:t>
            </a:r>
            <a:r>
              <a:rPr sz="1200" spc="-5" dirty="0">
                <a:latin typeface="Calibri"/>
                <a:cs typeface="Calibri"/>
              </a:rPr>
              <a:t>details </a:t>
            </a:r>
            <a:r>
              <a:rPr sz="1200" dirty="0">
                <a:latin typeface="Calibri"/>
                <a:cs typeface="Calibri"/>
              </a:rPr>
              <a:t>about </a:t>
            </a:r>
            <a:r>
              <a:rPr sz="1200" spc="-5" dirty="0">
                <a:latin typeface="Calibri"/>
                <a:cs typeface="Calibri"/>
              </a:rPr>
              <a:t>affiliated providers, </a:t>
            </a:r>
            <a:r>
              <a:rPr sz="1200" dirty="0">
                <a:latin typeface="Calibri"/>
                <a:cs typeface="Calibri"/>
              </a:rPr>
              <a:t>including </a:t>
            </a:r>
            <a:r>
              <a:rPr sz="1200" spc="-5" dirty="0">
                <a:latin typeface="Calibri"/>
                <a:cs typeface="Calibri"/>
              </a:rPr>
              <a:t>License information,</a:t>
            </a:r>
            <a:r>
              <a:rPr sz="1200" spc="-1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Network  Affiliations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Service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Offices.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95" y="7091112"/>
            <a:ext cx="6464808" cy="542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7260387"/>
            <a:ext cx="6126480" cy="2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6298" y="7245946"/>
            <a:ext cx="442595" cy="230504"/>
          </a:xfrm>
          <a:custGeom>
            <a:avLst/>
            <a:gdLst/>
            <a:ahLst/>
            <a:cxnLst/>
            <a:rect l="l" t="t" r="r" b="b"/>
            <a:pathLst>
              <a:path w="442595" h="230504">
                <a:moveTo>
                  <a:pt x="0" y="230416"/>
                </a:moveTo>
                <a:lnTo>
                  <a:pt x="442442" y="230416"/>
                </a:lnTo>
                <a:lnTo>
                  <a:pt x="442442" y="0"/>
                </a:lnTo>
                <a:lnTo>
                  <a:pt x="0" y="0"/>
                </a:lnTo>
                <a:lnTo>
                  <a:pt x="0" y="230416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6706616"/>
            <a:ext cx="598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any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needs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updated, use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Contact </a:t>
            </a:r>
            <a:r>
              <a:rPr sz="1200" dirty="0">
                <a:latin typeface="Calibri"/>
                <a:cs typeface="Calibri"/>
              </a:rPr>
              <a:t>Us </a:t>
            </a:r>
            <a:r>
              <a:rPr sz="1200" spc="-5" dirty="0">
                <a:latin typeface="Calibri"/>
                <a:cs typeface="Calibri"/>
              </a:rPr>
              <a:t>form to submit updated </a:t>
            </a:r>
            <a:r>
              <a:rPr sz="1200" dirty="0">
                <a:latin typeface="Calibri"/>
                <a:cs typeface="Calibri"/>
              </a:rPr>
              <a:t>details.</a:t>
            </a:r>
            <a:r>
              <a:rPr sz="1200" spc="-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Click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Contact </a:t>
            </a:r>
            <a:r>
              <a:rPr sz="1200" b="1" dirty="0">
                <a:latin typeface="Calibri"/>
                <a:cs typeface="Calibri"/>
              </a:rPr>
              <a:t>Us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bar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open the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form.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736" y="1435608"/>
            <a:ext cx="6509004" cy="5079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1627632"/>
            <a:ext cx="6124575" cy="4695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5" y="1729771"/>
            <a:ext cx="1453896" cy="150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316" y="1889937"/>
            <a:ext cx="1124712" cy="1176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Eligibility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481965">
              <a:lnSpc>
                <a:spcPct val="100000"/>
              </a:lnSpc>
              <a:spcBef>
                <a:spcPts val="465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quickly check </a:t>
            </a:r>
            <a:r>
              <a:rPr sz="1200" spc="-10" dirty="0">
                <a:latin typeface="Calibri"/>
                <a:cs typeface="Calibri"/>
              </a:rPr>
              <a:t>coverage </a:t>
            </a:r>
            <a:r>
              <a:rPr sz="1200" dirty="0">
                <a:latin typeface="Calibri"/>
                <a:cs typeface="Calibri"/>
              </a:rPr>
              <a:t>eligibility of </a:t>
            </a:r>
            <a:r>
              <a:rPr sz="1200" spc="-5" dirty="0">
                <a:latin typeface="Calibri"/>
                <a:cs typeface="Calibri"/>
              </a:rPr>
              <a:t>members. Click </a:t>
            </a:r>
            <a:r>
              <a:rPr sz="1200" b="1" spc="-10" dirty="0">
                <a:latin typeface="Calibri"/>
                <a:cs typeface="Calibri"/>
              </a:rPr>
              <a:t>Patient Management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Member  </a:t>
            </a:r>
            <a:r>
              <a:rPr sz="1200" b="1" dirty="0">
                <a:latin typeface="Calibri"/>
                <a:cs typeface="Calibri"/>
              </a:rPr>
              <a:t>Eligibility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In the </a:t>
            </a:r>
            <a:r>
              <a:rPr sz="1200" spc="-5" dirty="0">
                <a:latin typeface="Calibri"/>
                <a:cs typeface="Calibri"/>
              </a:rPr>
              <a:t>form, enter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Provider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Location,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Member’s  Service </a:t>
            </a:r>
            <a:r>
              <a:rPr sz="1200" spc="-10" dirty="0">
                <a:latin typeface="Calibri"/>
                <a:cs typeface="Calibri"/>
              </a:rPr>
              <a:t>Date (date </a:t>
            </a:r>
            <a:r>
              <a:rPr sz="1200" dirty="0">
                <a:latin typeface="Calibri"/>
                <a:cs typeface="Calibri"/>
              </a:rPr>
              <a:t>on </a:t>
            </a:r>
            <a:r>
              <a:rPr sz="1200" spc="-5" dirty="0">
                <a:latin typeface="Calibri"/>
                <a:cs typeface="Calibri"/>
              </a:rPr>
              <a:t>which they received treatment), </a:t>
            </a:r>
            <a:r>
              <a:rPr sz="1200" spc="-10" dirty="0">
                <a:latin typeface="Calibri"/>
                <a:cs typeface="Calibri"/>
              </a:rPr>
              <a:t>Date </a:t>
            </a:r>
            <a:r>
              <a:rPr sz="1200" dirty="0">
                <a:latin typeface="Calibri"/>
                <a:cs typeface="Calibri"/>
              </a:rPr>
              <a:t>of Birth, and </a:t>
            </a:r>
            <a:r>
              <a:rPr sz="1200" b="1" spc="-5" dirty="0">
                <a:latin typeface="Calibri"/>
                <a:cs typeface="Calibri"/>
              </a:rPr>
              <a:t>either </a:t>
            </a:r>
            <a:r>
              <a:rPr sz="1200" dirty="0">
                <a:latin typeface="Calibri"/>
                <a:cs typeface="Calibri"/>
              </a:rPr>
              <a:t>Member ID </a:t>
            </a:r>
            <a:r>
              <a:rPr sz="1200" b="1" dirty="0">
                <a:latin typeface="Calibri"/>
                <a:cs typeface="Calibri"/>
              </a:rPr>
              <a:t>or  </a:t>
            </a:r>
            <a:r>
              <a:rPr sz="1200" dirty="0">
                <a:latin typeface="Calibri"/>
                <a:cs typeface="Calibri"/>
              </a:rPr>
              <a:t>Member </a:t>
            </a:r>
            <a:r>
              <a:rPr sz="1200" spc="-10" dirty="0">
                <a:latin typeface="Calibri"/>
                <a:cs typeface="Calibri"/>
              </a:rPr>
              <a:t>Last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Name.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3618672"/>
            <a:ext cx="6427470" cy="95567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latin typeface="Calibri"/>
                <a:cs typeface="Calibri"/>
              </a:rPr>
              <a:t>Repeat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above </a:t>
            </a:r>
            <a:r>
              <a:rPr sz="1200" spc="-10" dirty="0">
                <a:latin typeface="Calibri"/>
                <a:cs typeface="Calibri"/>
              </a:rPr>
              <a:t>step </a:t>
            </a:r>
            <a:r>
              <a:rPr sz="1200" dirty="0">
                <a:latin typeface="Calibri"/>
                <a:cs typeface="Calibri"/>
              </a:rPr>
              <a:t>on this </a:t>
            </a:r>
            <a:r>
              <a:rPr sz="1200" spc="-5" dirty="0">
                <a:latin typeface="Calibri"/>
                <a:cs typeface="Calibri"/>
              </a:rPr>
              <a:t>same page to search </a:t>
            </a:r>
            <a:r>
              <a:rPr sz="1200" dirty="0">
                <a:latin typeface="Calibri"/>
                <a:cs typeface="Calibri"/>
              </a:rPr>
              <a:t>eligibility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multiple </a:t>
            </a:r>
            <a:r>
              <a:rPr sz="1200" spc="-5" dirty="0">
                <a:latin typeface="Calibri"/>
                <a:cs typeface="Calibri"/>
              </a:rPr>
              <a:t>Members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same</a:t>
            </a:r>
            <a:endParaRPr sz="1200">
              <a:latin typeface="Calibri"/>
              <a:cs typeface="Calibri"/>
            </a:endParaRPr>
          </a:p>
          <a:p>
            <a:pPr marL="104775" marR="17081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time. If </a:t>
            </a:r>
            <a:r>
              <a:rPr sz="1200" spc="-5" dirty="0">
                <a:latin typeface="Calibri"/>
                <a:cs typeface="Calibri"/>
              </a:rPr>
              <a:t>more search </a:t>
            </a:r>
            <a:r>
              <a:rPr sz="1200" dirty="0">
                <a:latin typeface="Calibri"/>
                <a:cs typeface="Calibri"/>
              </a:rPr>
              <a:t>lines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needed, </a:t>
            </a:r>
            <a:r>
              <a:rPr sz="1200" spc="-5" dirty="0">
                <a:latin typeface="Calibri"/>
                <a:cs typeface="Calibri"/>
              </a:rPr>
              <a:t>click “+ </a:t>
            </a:r>
            <a:r>
              <a:rPr sz="1200" dirty="0">
                <a:latin typeface="Calibri"/>
                <a:cs typeface="Calibri"/>
              </a:rPr>
              <a:t>ADD ADDITIONAL </a:t>
            </a:r>
            <a:r>
              <a:rPr sz="1200" spc="-10" dirty="0">
                <a:latin typeface="Calibri"/>
                <a:cs typeface="Calibri"/>
              </a:rPr>
              <a:t>SEARCH </a:t>
            </a:r>
            <a:r>
              <a:rPr sz="1200" spc="-25" dirty="0">
                <a:latin typeface="Calibri"/>
                <a:cs typeface="Calibri"/>
              </a:rPr>
              <a:t>LINES”. </a:t>
            </a:r>
            <a:r>
              <a:rPr sz="1200" dirty="0">
                <a:latin typeface="Calibri"/>
                <a:cs typeface="Calibri"/>
              </a:rPr>
              <a:t>When all </a:t>
            </a:r>
            <a:r>
              <a:rPr sz="1200" spc="-5" dirty="0">
                <a:latin typeface="Calibri"/>
                <a:cs typeface="Calibri"/>
              </a:rPr>
              <a:t>Members  are entered, click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spc="-5" dirty="0">
                <a:latin typeface="Calibri"/>
                <a:cs typeface="Calibri"/>
              </a:rPr>
              <a:t>button.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up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30 </a:t>
            </a:r>
            <a:r>
              <a:rPr sz="1200" spc="-5" dirty="0">
                <a:latin typeface="Calibri"/>
                <a:cs typeface="Calibri"/>
              </a:rPr>
              <a:t>members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a time.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1767" y="2346960"/>
            <a:ext cx="519683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6091" y="2403601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0" y="149987"/>
                </a:lnTo>
                <a:lnTo>
                  <a:pt x="149987" y="299974"/>
                </a:lnTo>
                <a:lnTo>
                  <a:pt x="149987" y="225044"/>
                </a:lnTo>
                <a:lnTo>
                  <a:pt x="382016" y="225044"/>
                </a:lnTo>
                <a:lnTo>
                  <a:pt x="382016" y="75056"/>
                </a:lnTo>
                <a:lnTo>
                  <a:pt x="149987" y="75056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6091" y="2403601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149987" y="75056"/>
                </a:lnTo>
                <a:lnTo>
                  <a:pt x="382016" y="75056"/>
                </a:lnTo>
                <a:lnTo>
                  <a:pt x="382016" y="225044"/>
                </a:lnTo>
                <a:lnTo>
                  <a:pt x="149987" y="225044"/>
                </a:lnTo>
                <a:lnTo>
                  <a:pt x="149987" y="299974"/>
                </a:lnTo>
                <a:lnTo>
                  <a:pt x="0" y="149987"/>
                </a:lnTo>
                <a:lnTo>
                  <a:pt x="149987" y="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7444" y="1918716"/>
            <a:ext cx="5184648" cy="129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8960" y="2110232"/>
            <a:ext cx="4800599" cy="91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063" y="4658867"/>
            <a:ext cx="6606539" cy="3300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833" y="4828032"/>
            <a:ext cx="6276975" cy="29622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208516"/>
            <a:ext cx="6464808" cy="313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368805"/>
            <a:ext cx="6126480" cy="2805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Eligibility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Search results will return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three sections: </a:t>
            </a:r>
            <a:r>
              <a:rPr sz="1200" i="1" dirty="0">
                <a:latin typeface="Calibri"/>
                <a:cs typeface="Calibri"/>
              </a:rPr>
              <a:t>Active, </a:t>
            </a:r>
            <a:r>
              <a:rPr sz="1200" i="1" spc="-5" dirty="0">
                <a:latin typeface="Calibri"/>
                <a:cs typeface="Calibri"/>
              </a:rPr>
              <a:t>Ineligible,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i="1" spc="-5" dirty="0">
                <a:latin typeface="Calibri"/>
                <a:cs typeface="Calibri"/>
              </a:rPr>
              <a:t>Not</a:t>
            </a:r>
            <a:r>
              <a:rPr sz="1200" i="1" spc="-30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Found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098" y="4438650"/>
            <a:ext cx="6427470" cy="226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If a Member is not </a:t>
            </a:r>
            <a:r>
              <a:rPr sz="1200" spc="-5" dirty="0">
                <a:latin typeface="Calibri"/>
                <a:cs typeface="Calibri"/>
              </a:rPr>
              <a:t>found </a:t>
            </a:r>
            <a:r>
              <a:rPr sz="1200" dirty="0">
                <a:latin typeface="Calibri"/>
                <a:cs typeface="Calibri"/>
              </a:rPr>
              <a:t>based on </a:t>
            </a:r>
            <a:r>
              <a:rPr sz="1200" spc="-5" dirty="0">
                <a:latin typeface="Calibri"/>
                <a:cs typeface="Calibri"/>
              </a:rPr>
              <a:t>your search information,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could </a:t>
            </a:r>
            <a:r>
              <a:rPr sz="1200" dirty="0">
                <a:latin typeface="Calibri"/>
                <a:cs typeface="Calibri"/>
              </a:rPr>
              <a:t>mean </a:t>
            </a:r>
            <a:r>
              <a:rPr sz="1200" spc="-5" dirty="0">
                <a:latin typeface="Calibri"/>
                <a:cs typeface="Calibri"/>
              </a:rPr>
              <a:t>that they are</a:t>
            </a:r>
            <a:r>
              <a:rPr sz="1200" spc="-1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</a:p>
          <a:p>
            <a:pPr marL="116839" marR="31178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15" dirty="0">
                <a:latin typeface="Calibri"/>
                <a:cs typeface="Calibri"/>
              </a:rPr>
              <a:t>system, </a:t>
            </a:r>
            <a:r>
              <a:rPr sz="1200" spc="-5" dirty="0">
                <a:latin typeface="Calibri"/>
                <a:cs typeface="Calibri"/>
              </a:rPr>
              <a:t>incorrect </a:t>
            </a:r>
            <a:r>
              <a:rPr sz="1200" spc="-10" dirty="0">
                <a:latin typeface="Calibri"/>
                <a:cs typeface="Calibri"/>
              </a:rPr>
              <a:t>data was </a:t>
            </a:r>
            <a:r>
              <a:rPr sz="1200" spc="-5" dirty="0">
                <a:latin typeface="Calibri"/>
                <a:cs typeface="Calibri"/>
              </a:rPr>
              <a:t>entered,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that there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more </a:t>
            </a:r>
            <a:r>
              <a:rPr sz="1200" dirty="0">
                <a:latin typeface="Calibri"/>
                <a:cs typeface="Calibri"/>
              </a:rPr>
              <a:t>than one Member </a:t>
            </a:r>
            <a:r>
              <a:rPr sz="1200" spc="-5" dirty="0">
                <a:latin typeface="Calibri"/>
                <a:cs typeface="Calibri"/>
              </a:rPr>
              <a:t>with matching  information (such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matching Service Date, </a:t>
            </a:r>
            <a:r>
              <a:rPr sz="1200" spc="-10" dirty="0">
                <a:latin typeface="Calibri"/>
                <a:cs typeface="Calibri"/>
              </a:rPr>
              <a:t>Date </a:t>
            </a:r>
            <a:r>
              <a:rPr sz="1200" dirty="0">
                <a:latin typeface="Calibri"/>
                <a:cs typeface="Calibri"/>
              </a:rPr>
              <a:t>of Birth, and </a:t>
            </a:r>
            <a:r>
              <a:rPr sz="1200" spc="-10" dirty="0">
                <a:latin typeface="Calibri"/>
                <a:cs typeface="Calibri"/>
              </a:rPr>
              <a:t>Last </a:t>
            </a:r>
            <a:r>
              <a:rPr sz="1200" spc="-5" dirty="0">
                <a:latin typeface="Calibri"/>
                <a:cs typeface="Calibri"/>
              </a:rPr>
              <a:t>Name).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b="1" spc="-10" dirty="0">
                <a:latin typeface="Calibri"/>
                <a:cs typeface="Calibri"/>
              </a:rPr>
              <a:t>SEARCH  </a:t>
            </a:r>
            <a:r>
              <a:rPr sz="1200" b="1" spc="-5" dirty="0">
                <a:latin typeface="Calibri"/>
                <a:cs typeface="Calibri"/>
              </a:rPr>
              <a:t>AGAIN </a:t>
            </a:r>
            <a:r>
              <a:rPr sz="1200" dirty="0">
                <a:latin typeface="Calibri"/>
                <a:cs typeface="Calibri"/>
              </a:rPr>
              <a:t>and add </a:t>
            </a:r>
            <a:r>
              <a:rPr sz="1200" spc="-5" dirty="0">
                <a:latin typeface="Calibri"/>
                <a:cs typeface="Calibri"/>
              </a:rPr>
              <a:t>more information, 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10" dirty="0">
                <a:latin typeface="Calibri"/>
                <a:cs typeface="Calibri"/>
              </a:rPr>
              <a:t>First </a:t>
            </a:r>
            <a:r>
              <a:rPr sz="1200" dirty="0">
                <a:latin typeface="Calibri"/>
                <a:cs typeface="Calibri"/>
              </a:rPr>
              <a:t>Name or Member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Number.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 dirty="0">
              <a:latin typeface="Calibri"/>
              <a:cs typeface="Calibri"/>
            </a:endParaRPr>
          </a:p>
          <a:p>
            <a:pPr marL="116205" marR="413384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5" dirty="0">
                <a:latin typeface="Calibri"/>
                <a:cs typeface="Calibri"/>
              </a:rPr>
              <a:t>possible to </a:t>
            </a:r>
            <a:r>
              <a:rPr sz="1200" spc="-15" dirty="0">
                <a:latin typeface="Calibri"/>
                <a:cs typeface="Calibri"/>
              </a:rPr>
              <a:t>save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list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later use,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lang="en-US" sz="1200" b="1" dirty="0">
                <a:latin typeface="Calibri"/>
                <a:cs typeface="Calibri"/>
              </a:rPr>
              <a:t>Proof of Eligibility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appointments  scheduled </a:t>
            </a:r>
            <a:r>
              <a:rPr lang="en-US" sz="1200" spc="-10" dirty="0">
                <a:latin typeface="Calibri"/>
                <a:cs typeface="Calibri"/>
              </a:rPr>
              <a:t>on the date of service with time and date stamp</a:t>
            </a:r>
            <a:r>
              <a:rPr sz="1200" spc="-15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Simply click </a:t>
            </a:r>
            <a:r>
              <a:rPr sz="1200" dirty="0">
                <a:latin typeface="Calibri"/>
                <a:cs typeface="Calibri"/>
              </a:rPr>
              <a:t>on </a:t>
            </a:r>
            <a:r>
              <a:rPr sz="1200" b="1" spc="-25" dirty="0">
                <a:latin typeface="Calibri"/>
                <a:cs typeface="Calibri"/>
              </a:rPr>
              <a:t>SAVE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16205" marR="413384">
              <a:lnSpc>
                <a:spcPct val="100000"/>
              </a:lnSpc>
              <a:spcBef>
                <a:spcPts val="725"/>
              </a:spcBef>
            </a:pPr>
            <a:r>
              <a:rPr sz="1200" spc="-10" dirty="0">
                <a:latin typeface="Calibri"/>
                <a:cs typeface="Calibri"/>
              </a:rPr>
              <a:t>Saved </a:t>
            </a:r>
            <a:r>
              <a:rPr sz="1200" spc="-5" dirty="0">
                <a:latin typeface="Calibri"/>
                <a:cs typeface="Calibri"/>
              </a:rPr>
              <a:t>searches will display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bottom of </a:t>
            </a:r>
            <a:r>
              <a:rPr sz="1200" dirty="0">
                <a:latin typeface="Calibri"/>
                <a:cs typeface="Calibri"/>
              </a:rPr>
              <a:t>the Member </a:t>
            </a:r>
            <a:r>
              <a:rPr sz="1200" spc="-5" dirty="0">
                <a:latin typeface="Calibri"/>
                <a:cs typeface="Calibri"/>
              </a:rPr>
              <a:t>Eligibility page. Click </a:t>
            </a:r>
            <a:r>
              <a:rPr sz="1200" b="1" spc="-10" dirty="0">
                <a:latin typeface="Calibri"/>
                <a:cs typeface="Calibri"/>
              </a:rPr>
              <a:t>LOAD SEARCH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spc="-10" dirty="0">
                <a:latin typeface="Calibri"/>
                <a:cs typeface="Calibri"/>
              </a:rPr>
              <a:t>re-populate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fields </a:t>
            </a:r>
            <a:r>
              <a:rPr sz="1200" spc="-5" dirty="0">
                <a:latin typeface="Calibri"/>
                <a:cs typeface="Calibri"/>
              </a:rPr>
              <a:t>with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previously entered data.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to re-select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b="1" spc="-5" dirty="0">
                <a:latin typeface="Calibri"/>
                <a:cs typeface="Calibri"/>
              </a:rPr>
              <a:t>Location and Provider </a:t>
            </a:r>
            <a:r>
              <a:rPr sz="1200" dirty="0">
                <a:latin typeface="Calibri"/>
                <a:cs typeface="Calibri"/>
              </a:rPr>
              <a:t>field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manually.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595" y="6748242"/>
            <a:ext cx="6464808" cy="1607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6908787"/>
            <a:ext cx="6126480" cy="1278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7044" y="1371600"/>
            <a:ext cx="3092196" cy="8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7711" y="1377696"/>
            <a:ext cx="2983991" cy="826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48941" y="1563674"/>
            <a:ext cx="2708275" cy="41592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196215">
              <a:lnSpc>
                <a:spcPct val="100000"/>
              </a:lnSpc>
              <a:spcBef>
                <a:spcPts val="295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b="1" spc="-5" dirty="0">
                <a:latin typeface="Calibri"/>
                <a:cs typeface="Calibri"/>
              </a:rPr>
              <a:t>Benefit </a:t>
            </a:r>
            <a:r>
              <a:rPr sz="1050" b="1" dirty="0">
                <a:latin typeface="Calibri"/>
                <a:cs typeface="Calibri"/>
              </a:rPr>
              <a:t>Effective </a:t>
            </a:r>
            <a:r>
              <a:rPr sz="1050" b="1" spc="-5" dirty="0">
                <a:latin typeface="Calibri"/>
                <a:cs typeface="Calibri"/>
              </a:rPr>
              <a:t>Date </a:t>
            </a:r>
            <a:r>
              <a:rPr sz="1050" spc="-5" dirty="0">
                <a:latin typeface="Calibri"/>
                <a:cs typeface="Calibri"/>
              </a:rPr>
              <a:t>for </a:t>
            </a:r>
            <a:r>
              <a:rPr sz="1050" dirty="0">
                <a:latin typeface="Calibri"/>
                <a:cs typeface="Calibri"/>
              </a:rPr>
              <a:t>members  will </a:t>
            </a:r>
            <a:r>
              <a:rPr sz="1050" spc="-5" dirty="0">
                <a:latin typeface="Calibri"/>
                <a:cs typeface="Calibri"/>
              </a:rPr>
              <a:t>display </a:t>
            </a:r>
            <a:r>
              <a:rPr sz="1050" dirty="0">
                <a:latin typeface="Calibri"/>
                <a:cs typeface="Calibri"/>
              </a:rPr>
              <a:t>in </a:t>
            </a:r>
            <a:r>
              <a:rPr sz="1050" spc="-5" dirty="0">
                <a:latin typeface="Calibri"/>
                <a:cs typeface="Calibri"/>
              </a:rPr>
              <a:t>the eligibility </a:t>
            </a:r>
            <a:r>
              <a:rPr sz="1050" dirty="0">
                <a:latin typeface="Calibri"/>
                <a:cs typeface="Calibri"/>
              </a:rPr>
              <a:t>Search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Results.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3899903"/>
            <a:ext cx="6464808" cy="394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0" y="1284710"/>
            <a:ext cx="6463294" cy="1548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1453769"/>
            <a:ext cx="6124575" cy="1209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85" y="93980"/>
            <a:ext cx="642747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Member </a:t>
            </a:r>
            <a:r>
              <a:rPr sz="1200" b="1" dirty="0">
                <a:latin typeface="Calibri"/>
                <a:cs typeface="Calibri"/>
              </a:rPr>
              <a:t>Eligibility </a:t>
            </a:r>
            <a:r>
              <a:rPr sz="1200" i="1" spc="-5" dirty="0">
                <a:latin typeface="Calibri"/>
                <a:cs typeface="Calibri"/>
              </a:rPr>
              <a:t>Search Results </a:t>
            </a:r>
            <a:r>
              <a:rPr sz="1200" spc="-5" dirty="0">
                <a:latin typeface="Calibri"/>
                <a:cs typeface="Calibri"/>
              </a:rPr>
              <a:t>page, click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b="1" spc="-5" dirty="0">
                <a:latin typeface="Calibri"/>
                <a:cs typeface="Calibri"/>
              </a:rPr>
              <a:t>Member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Number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985" y="3107115"/>
            <a:ext cx="6427470" cy="1637628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 dirty="0">
              <a:latin typeface="Calibri"/>
              <a:cs typeface="Calibri"/>
            </a:endParaRPr>
          </a:p>
          <a:p>
            <a:pPr marL="104775" marR="692150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b="1" spc="-5" dirty="0">
                <a:latin typeface="Calibri"/>
                <a:cs typeface="Calibri"/>
              </a:rPr>
              <a:t>Member Number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open </a:t>
            </a:r>
            <a:r>
              <a:rPr sz="1200" b="1" spc="-5" dirty="0">
                <a:latin typeface="Calibri"/>
                <a:cs typeface="Calibri"/>
              </a:rPr>
              <a:t>Member </a:t>
            </a:r>
            <a:r>
              <a:rPr lang="en-US" sz="1200" b="1" spc="-5" dirty="0">
                <a:latin typeface="Calibri"/>
                <a:cs typeface="Calibri"/>
              </a:rPr>
              <a:t>Eligibility </a:t>
            </a:r>
            <a:r>
              <a:rPr sz="1200" b="1" spc="-10" dirty="0">
                <a:latin typeface="Calibri"/>
                <a:cs typeface="Calibri"/>
              </a:rPr>
              <a:t>Detail </a:t>
            </a:r>
            <a:r>
              <a:rPr sz="1200" spc="-5" dirty="0">
                <a:latin typeface="Calibri"/>
                <a:cs typeface="Calibri"/>
              </a:rPr>
              <a:t>page</a:t>
            </a:r>
            <a:r>
              <a:rPr lang="en-US" sz="1200" spc="-5" dirty="0">
                <a:latin typeface="Calibri"/>
                <a:cs typeface="Calibri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which you can also print and save as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roof of Eligibilit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 on the date of service.</a:t>
            </a:r>
            <a:r>
              <a:rPr lang="en-US" sz="1200" spc="-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lang="en-US" sz="1200" dirty="0">
                <a:latin typeface="Calibri"/>
                <a:cs typeface="Calibri"/>
              </a:rPr>
              <a:t>page </a:t>
            </a:r>
            <a:r>
              <a:rPr sz="1200" spc="-5" dirty="0">
                <a:latin typeface="Calibri"/>
                <a:cs typeface="Calibri"/>
              </a:rPr>
              <a:t>provides information </a:t>
            </a:r>
            <a:r>
              <a:rPr sz="1200" spc="-10" dirty="0">
                <a:latin typeface="Calibri"/>
                <a:cs typeface="Calibri"/>
              </a:rPr>
              <a:t>regarding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member, </a:t>
            </a:r>
            <a:r>
              <a:rPr sz="1200" dirty="0">
                <a:latin typeface="Calibri"/>
                <a:cs typeface="Calibri"/>
              </a:rPr>
              <a:t>including </a:t>
            </a:r>
            <a:r>
              <a:rPr sz="1200" spc="-10" dirty="0">
                <a:latin typeface="Calibri"/>
                <a:cs typeface="Calibri"/>
              </a:rPr>
              <a:t>contact </a:t>
            </a:r>
            <a:r>
              <a:rPr sz="1200" spc="-5" dirty="0">
                <a:latin typeface="Calibri"/>
                <a:cs typeface="Calibri"/>
              </a:rPr>
              <a:t>information, claims</a:t>
            </a:r>
            <a:r>
              <a:rPr lang="en-US" sz="1200" spc="-5" dirty="0">
                <a:latin typeface="Calibri"/>
                <a:cs typeface="Calibri"/>
              </a:rPr>
              <a:t>, </a:t>
            </a:r>
            <a:r>
              <a:rPr sz="1200" spc="-5" dirty="0">
                <a:latin typeface="Calibri"/>
                <a:cs typeface="Calibri"/>
              </a:rPr>
              <a:t>service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history</a:t>
            </a:r>
            <a:r>
              <a:rPr lang="en-US" sz="1200" spc="-15" dirty="0">
                <a:latin typeface="Calibri"/>
                <a:cs typeface="Calibri"/>
              </a:rPr>
              <a:t> and more.</a:t>
            </a:r>
          </a:p>
          <a:p>
            <a:pPr marL="104775" marR="692150">
              <a:lnSpc>
                <a:spcPct val="100000"/>
              </a:lnSpc>
              <a:spcBef>
                <a:spcPts val="459"/>
              </a:spcBef>
            </a:pPr>
            <a:endParaRPr lang="en-US" sz="1200" spc="-15" dirty="0">
              <a:latin typeface="Calibri"/>
              <a:cs typeface="Calibri"/>
            </a:endParaRPr>
          </a:p>
          <a:p>
            <a:pPr marL="104775" marR="692150">
              <a:lnSpc>
                <a:spcPct val="100000"/>
              </a:lnSpc>
              <a:spcBef>
                <a:spcPts val="459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96770" y="2257170"/>
            <a:ext cx="810895" cy="320040"/>
          </a:xfrm>
          <a:custGeom>
            <a:avLst/>
            <a:gdLst/>
            <a:ahLst/>
            <a:cxnLst/>
            <a:rect l="l" t="t" r="r" b="b"/>
            <a:pathLst>
              <a:path w="810894" h="320039">
                <a:moveTo>
                  <a:pt x="0" y="160020"/>
                </a:moveTo>
                <a:lnTo>
                  <a:pt x="20665" y="109435"/>
                </a:lnTo>
                <a:lnTo>
                  <a:pt x="78211" y="65507"/>
                </a:lnTo>
                <a:lnTo>
                  <a:pt x="118729" y="46863"/>
                </a:lnTo>
                <a:lnTo>
                  <a:pt x="165963" y="30870"/>
                </a:lnTo>
                <a:lnTo>
                  <a:pt x="219080" y="17858"/>
                </a:lnTo>
                <a:lnTo>
                  <a:pt x="277246" y="8156"/>
                </a:lnTo>
                <a:lnTo>
                  <a:pt x="339625" y="2093"/>
                </a:lnTo>
                <a:lnTo>
                  <a:pt x="405384" y="0"/>
                </a:lnTo>
                <a:lnTo>
                  <a:pt x="471111" y="2093"/>
                </a:lnTo>
                <a:lnTo>
                  <a:pt x="533473" y="8156"/>
                </a:lnTo>
                <a:lnTo>
                  <a:pt x="591631" y="17858"/>
                </a:lnTo>
                <a:lnTo>
                  <a:pt x="644749" y="30870"/>
                </a:lnTo>
                <a:lnTo>
                  <a:pt x="691991" y="46862"/>
                </a:lnTo>
                <a:lnTo>
                  <a:pt x="732519" y="65507"/>
                </a:lnTo>
                <a:lnTo>
                  <a:pt x="765498" y="86474"/>
                </a:lnTo>
                <a:lnTo>
                  <a:pt x="805459" y="134060"/>
                </a:lnTo>
                <a:lnTo>
                  <a:pt x="810768" y="160020"/>
                </a:lnTo>
                <a:lnTo>
                  <a:pt x="805459" y="185979"/>
                </a:lnTo>
                <a:lnTo>
                  <a:pt x="765498" y="233565"/>
                </a:lnTo>
                <a:lnTo>
                  <a:pt x="732519" y="254532"/>
                </a:lnTo>
                <a:lnTo>
                  <a:pt x="691991" y="273176"/>
                </a:lnTo>
                <a:lnTo>
                  <a:pt x="644749" y="289169"/>
                </a:lnTo>
                <a:lnTo>
                  <a:pt x="591631" y="302181"/>
                </a:lnTo>
                <a:lnTo>
                  <a:pt x="533473" y="311883"/>
                </a:lnTo>
                <a:lnTo>
                  <a:pt x="471111" y="317946"/>
                </a:lnTo>
                <a:lnTo>
                  <a:pt x="405384" y="320039"/>
                </a:lnTo>
                <a:lnTo>
                  <a:pt x="339625" y="317946"/>
                </a:lnTo>
                <a:lnTo>
                  <a:pt x="277246" y="311883"/>
                </a:lnTo>
                <a:lnTo>
                  <a:pt x="219080" y="302181"/>
                </a:lnTo>
                <a:lnTo>
                  <a:pt x="165963" y="289169"/>
                </a:lnTo>
                <a:lnTo>
                  <a:pt x="118729" y="273176"/>
                </a:lnTo>
                <a:lnTo>
                  <a:pt x="78211" y="254532"/>
                </a:lnTo>
                <a:lnTo>
                  <a:pt x="45245" y="233565"/>
                </a:lnTo>
                <a:lnTo>
                  <a:pt x="5305" y="185979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E5BD75-87F7-4784-AB4A-5A0F74D1B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4247171"/>
            <a:ext cx="6096126" cy="3443060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F397ACDC-E2FD-439F-BCDA-F3395BA24F62}"/>
              </a:ext>
            </a:extLst>
          </p:cNvPr>
          <p:cNvSpPr txBox="1"/>
          <p:nvPr/>
        </p:nvSpPr>
        <p:spPr>
          <a:xfrm>
            <a:off x="3429000" y="5334000"/>
            <a:ext cx="2801111" cy="361637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96215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spc="-5" dirty="0">
                <a:latin typeface="Calibri"/>
                <a:cs typeface="Calibri"/>
              </a:rPr>
              <a:t>The </a:t>
            </a:r>
            <a:r>
              <a:rPr sz="1050" b="1" spc="-5" dirty="0">
                <a:latin typeface="Calibri"/>
                <a:cs typeface="Calibri"/>
              </a:rPr>
              <a:t>Benefit </a:t>
            </a:r>
            <a:r>
              <a:rPr sz="1050" b="1" dirty="0">
                <a:latin typeface="Calibri"/>
                <a:cs typeface="Calibri"/>
              </a:rPr>
              <a:t>Effective </a:t>
            </a:r>
            <a:r>
              <a:rPr sz="1050" b="1" spc="-5" dirty="0">
                <a:latin typeface="Calibri"/>
                <a:cs typeface="Calibri"/>
              </a:rPr>
              <a:t>Date </a:t>
            </a:r>
            <a:r>
              <a:rPr sz="1050" spc="-5" dirty="0">
                <a:latin typeface="Calibri"/>
                <a:cs typeface="Calibri"/>
              </a:rPr>
              <a:t>for </a:t>
            </a:r>
            <a:r>
              <a:rPr sz="1050" dirty="0">
                <a:latin typeface="Calibri"/>
                <a:cs typeface="Calibri"/>
              </a:rPr>
              <a:t>members  </a:t>
            </a:r>
            <a:r>
              <a:rPr sz="1050" spc="-5" dirty="0">
                <a:latin typeface="Calibri"/>
                <a:cs typeface="Calibri"/>
              </a:rPr>
              <a:t>will display in the </a:t>
            </a:r>
            <a:r>
              <a:rPr sz="1050" b="1" dirty="0">
                <a:latin typeface="Calibri"/>
                <a:cs typeface="Calibri"/>
              </a:rPr>
              <a:t>Member </a:t>
            </a:r>
            <a:r>
              <a:rPr sz="1050" b="1" spc="-5" dirty="0">
                <a:latin typeface="Calibri"/>
                <a:cs typeface="Calibri"/>
              </a:rPr>
              <a:t>Detail</a:t>
            </a:r>
            <a:r>
              <a:rPr sz="1050" b="1" spc="-7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page.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93980"/>
            <a:ext cx="6427470" cy="147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7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 marR="304800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VIEW CLAIMS </a:t>
            </a:r>
            <a:r>
              <a:rPr sz="1200" spc="-5" dirty="0">
                <a:latin typeface="Calibri"/>
                <a:cs typeface="Calibri"/>
              </a:rPr>
              <a:t>to review claim information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20" dirty="0">
                <a:latin typeface="Calibri"/>
                <a:cs typeface="Calibri"/>
              </a:rPr>
              <a:t>member.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page will automatically </a:t>
            </a:r>
            <a:r>
              <a:rPr sz="1200" dirty="0">
                <a:latin typeface="Calibri"/>
                <a:cs typeface="Calibri"/>
              </a:rPr>
              <a:t>load  the </a:t>
            </a:r>
            <a:r>
              <a:rPr sz="1200" spc="-5" dirty="0">
                <a:latin typeface="Calibri"/>
                <a:cs typeface="Calibri"/>
              </a:rPr>
              <a:t>member’s information.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modify </a:t>
            </a:r>
            <a:r>
              <a:rPr sz="1200" spc="-5" dirty="0">
                <a:latin typeface="Calibri"/>
                <a:cs typeface="Calibri"/>
              </a:rPr>
              <a:t>your search, 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relevant information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click 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736" y="1524000"/>
            <a:ext cx="6510528" cy="429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5759" y="1716151"/>
            <a:ext cx="6126480" cy="391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41" y="5431612"/>
            <a:ext cx="6464808" cy="232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6542" y="5722060"/>
            <a:ext cx="5941669" cy="1784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 dirty="0">
              <a:latin typeface="Calibri"/>
              <a:cs typeface="Calibri"/>
            </a:endParaRPr>
          </a:p>
          <a:p>
            <a:pPr marL="104775" marR="580390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Member </a:t>
            </a:r>
            <a:r>
              <a:rPr sz="1200" spc="-5" dirty="0">
                <a:latin typeface="Calibri"/>
                <a:cs typeface="Calibri"/>
              </a:rPr>
              <a:t>Detail page,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member’s Service </a:t>
            </a:r>
            <a:r>
              <a:rPr sz="1200" spc="-15" dirty="0">
                <a:latin typeface="Calibri"/>
                <a:cs typeface="Calibri"/>
              </a:rPr>
              <a:t>History.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VIEW  SERVICE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HISTORY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595" y="1382395"/>
            <a:ext cx="6464808" cy="3494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AD9D06-BF3C-4C50-9759-1E810356E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08" y="1733550"/>
            <a:ext cx="6030113" cy="2832482"/>
          </a:xfrm>
          <a:prstGeom prst="rect">
            <a:avLst/>
          </a:prstGeom>
        </p:spPr>
      </p:pic>
      <p:sp>
        <p:nvSpPr>
          <p:cNvPr id="12" name="object 5">
            <a:extLst>
              <a:ext uri="{FF2B5EF4-FFF2-40B4-BE49-F238E27FC236}">
                <a16:creationId xmlns:a16="http://schemas.microsoft.com/office/drawing/2014/main" id="{2BDB1E3A-B56D-4C70-B0F2-323A546FE6E6}"/>
              </a:ext>
            </a:extLst>
          </p:cNvPr>
          <p:cNvSpPr txBox="1"/>
          <p:nvPr/>
        </p:nvSpPr>
        <p:spPr>
          <a:xfrm>
            <a:off x="233933" y="4577968"/>
            <a:ext cx="6427470" cy="5892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5	</a:t>
            </a:r>
            <a:endParaRPr sz="16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results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Service History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search.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14985" y="93980"/>
            <a:ext cx="6427470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Check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Member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Detail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7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  <a:p>
            <a:pPr marL="104775" marR="580390">
              <a:lnSpc>
                <a:spcPct val="100000"/>
              </a:lnSpc>
              <a:spcBef>
                <a:spcPts val="465"/>
              </a:spcBef>
            </a:pP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Member </a:t>
            </a:r>
            <a:r>
              <a:rPr sz="1200" spc="-5" dirty="0">
                <a:latin typeface="Calibri"/>
                <a:cs typeface="Calibri"/>
              </a:rPr>
              <a:t>Detail page,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lang="en-US" sz="1200" spc="-5" dirty="0">
                <a:latin typeface="Calibri"/>
                <a:cs typeface="Calibri"/>
              </a:rPr>
              <a:t>check a CMSP members fiscal year balance</a:t>
            </a:r>
            <a:r>
              <a:rPr sz="1200" spc="-15" dirty="0">
                <a:latin typeface="Calibri"/>
                <a:cs typeface="Calibri"/>
              </a:rPr>
              <a:t>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lang="en-US" sz="1200" b="1" spc="-5" dirty="0">
                <a:latin typeface="Calibri"/>
                <a:cs typeface="Calibri"/>
              </a:rPr>
              <a:t>VIEW  ACCUMULATOR</a:t>
            </a:r>
            <a:r>
              <a:rPr sz="1200" spc="-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438" y="1391771"/>
            <a:ext cx="6464808" cy="2958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230111" y="8644838"/>
            <a:ext cx="2317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 </a:t>
            </a:r>
            <a:fld id="{81D60167-4931-47E6-BA6A-407CBD079E47}" type="slidenum">
              <a:rPr smtClean="0"/>
              <a:t>26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47552-1366-45CF-83F0-C680E3A3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08" y="1733550"/>
            <a:ext cx="6030113" cy="2325220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D605335F-F644-4A3E-A065-235DCC8B249D}"/>
              </a:ext>
            </a:extLst>
          </p:cNvPr>
          <p:cNvSpPr/>
          <p:nvPr/>
        </p:nvSpPr>
        <p:spPr>
          <a:xfrm>
            <a:off x="156438" y="5047402"/>
            <a:ext cx="6464808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7E5FBEC-7D38-4202-942E-5CB75073757A}"/>
              </a:ext>
            </a:extLst>
          </p:cNvPr>
          <p:cNvSpPr txBox="1"/>
          <p:nvPr/>
        </p:nvSpPr>
        <p:spPr>
          <a:xfrm>
            <a:off x="234035" y="4260057"/>
            <a:ext cx="6427470" cy="586058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lang="en-US"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8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lang="en-US"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cs typeface="Calibri"/>
              </a:rPr>
              <a:t>	</a:t>
            </a:r>
            <a:endParaRPr sz="16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results of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Service History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search.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E56A4C-4640-41F4-873E-E0A7AA72F8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2120" y="5334001"/>
            <a:ext cx="6173443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2407929"/>
            <a:ext cx="6464808" cy="3649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2576448"/>
            <a:ext cx="6126480" cy="3312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1761" y="1203706"/>
            <a:ext cx="469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15" dirty="0">
                <a:latin typeface="Calibri"/>
                <a:cs typeface="Calibri"/>
              </a:rPr>
              <a:t>broken </a:t>
            </a:r>
            <a:r>
              <a:rPr sz="1200" spc="-5" dirty="0">
                <a:latin typeface="Calibri"/>
                <a:cs typeface="Calibri"/>
              </a:rPr>
              <a:t>appointments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 office. Select </a:t>
            </a:r>
            <a:r>
              <a:rPr sz="1200" b="1" spc="-10" dirty="0">
                <a:latin typeface="Calibri"/>
                <a:cs typeface="Calibri"/>
              </a:rPr>
              <a:t>Patient  Management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10" dirty="0">
                <a:latin typeface="Calibri"/>
                <a:cs typeface="Calibri"/>
              </a:rPr>
              <a:t>Broken </a:t>
            </a:r>
            <a:r>
              <a:rPr sz="1200" b="1" spc="-5" dirty="0">
                <a:latin typeface="Calibri"/>
                <a:cs typeface="Calibri"/>
              </a:rPr>
              <a:t>Appointments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relevant information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Search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93980"/>
            <a:ext cx="64274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Search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Broken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Appointments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985" y="5988110"/>
            <a:ext cx="6427470" cy="58864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Search results will display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broken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appointments.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736" y="6490715"/>
            <a:ext cx="6510528" cy="1953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6682892"/>
            <a:ext cx="6126480" cy="1569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1" y="928116"/>
            <a:ext cx="1508760" cy="1560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316" y="1120190"/>
            <a:ext cx="1124712" cy="1176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3500" y="1955292"/>
            <a:ext cx="519684" cy="467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8458" y="2011679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6" y="0"/>
                </a:moveTo>
                <a:lnTo>
                  <a:pt x="0" y="149987"/>
                </a:lnTo>
                <a:lnTo>
                  <a:pt x="149986" y="299974"/>
                </a:lnTo>
                <a:lnTo>
                  <a:pt x="149986" y="225044"/>
                </a:lnTo>
                <a:lnTo>
                  <a:pt x="381889" y="225044"/>
                </a:lnTo>
                <a:lnTo>
                  <a:pt x="381889" y="75056"/>
                </a:lnTo>
                <a:lnTo>
                  <a:pt x="149986" y="75056"/>
                </a:lnTo>
                <a:lnTo>
                  <a:pt x="14998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8458" y="2011679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6" y="0"/>
                </a:moveTo>
                <a:lnTo>
                  <a:pt x="149986" y="75056"/>
                </a:lnTo>
                <a:lnTo>
                  <a:pt x="381889" y="75056"/>
                </a:lnTo>
                <a:lnTo>
                  <a:pt x="381889" y="225044"/>
                </a:lnTo>
                <a:lnTo>
                  <a:pt x="149986" y="225044"/>
                </a:lnTo>
                <a:lnTo>
                  <a:pt x="149986" y="299974"/>
                </a:lnTo>
                <a:lnTo>
                  <a:pt x="0" y="149987"/>
                </a:lnTo>
                <a:lnTo>
                  <a:pt x="149986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0198" y="1203706"/>
            <a:ext cx="41681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submit </a:t>
            </a:r>
            <a:r>
              <a:rPr sz="1200" spc="-15" dirty="0">
                <a:latin typeface="Calibri"/>
                <a:cs typeface="Calibri"/>
              </a:rPr>
              <a:t>broken </a:t>
            </a:r>
            <a:r>
              <a:rPr sz="1200" spc="-5" dirty="0">
                <a:latin typeface="Calibri"/>
                <a:cs typeface="Calibri"/>
              </a:rPr>
              <a:t>appointments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 office. Select </a:t>
            </a:r>
            <a:r>
              <a:rPr sz="1200" b="1" spc="-10" dirty="0">
                <a:latin typeface="Calibri"/>
                <a:cs typeface="Calibri"/>
              </a:rPr>
              <a:t>Patient  Management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10" dirty="0">
                <a:latin typeface="Calibri"/>
                <a:cs typeface="Calibri"/>
              </a:rPr>
              <a:t>Broken </a:t>
            </a:r>
            <a:r>
              <a:rPr sz="1200" b="1" spc="-5" dirty="0">
                <a:latin typeface="Calibri"/>
                <a:cs typeface="Calibri"/>
              </a:rPr>
              <a:t>Appointments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patient </a:t>
            </a:r>
            <a:r>
              <a:rPr sz="1200" dirty="0">
                <a:latin typeface="Calibri"/>
                <a:cs typeface="Calibri"/>
              </a:rPr>
              <a:t>type, </a:t>
            </a:r>
            <a:r>
              <a:rPr sz="1200" spc="-10" dirty="0">
                <a:latin typeface="Calibri"/>
                <a:cs typeface="Calibri"/>
              </a:rPr>
              <a:t>category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service, reason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broken  </a:t>
            </a:r>
            <a:r>
              <a:rPr sz="1200" spc="-5" dirty="0">
                <a:latin typeface="Calibri"/>
                <a:cs typeface="Calibri"/>
              </a:rPr>
              <a:t>appointment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language </a:t>
            </a:r>
            <a:r>
              <a:rPr sz="1200" spc="-10" dirty="0">
                <a:latin typeface="Calibri"/>
                <a:cs typeface="Calibri"/>
              </a:rPr>
              <a:t>spoken </a:t>
            </a:r>
            <a:r>
              <a:rPr sz="1200" dirty="0">
                <a:latin typeface="Calibri"/>
                <a:cs typeface="Calibri"/>
              </a:rPr>
              <a:t>by the </a:t>
            </a:r>
            <a:r>
              <a:rPr sz="1200" spc="-5" dirty="0">
                <a:latin typeface="Calibri"/>
                <a:cs typeface="Calibri"/>
              </a:rPr>
              <a:t>patient,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well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10" dirty="0">
                <a:latin typeface="Calibri"/>
                <a:cs typeface="Calibri"/>
              </a:rPr>
              <a:t>any  </a:t>
            </a:r>
            <a:r>
              <a:rPr sz="1200" spc="-5" dirty="0">
                <a:latin typeface="Calibri"/>
                <a:cs typeface="Calibri"/>
              </a:rPr>
              <a:t>notes,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SUBMIT BROKEN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APPOINTMENT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85" y="93980"/>
            <a:ext cx="64274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Broken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Appointments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985" y="5924102"/>
            <a:ext cx="6427470" cy="58864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latin typeface="Calibri"/>
                <a:cs typeface="Calibri"/>
              </a:rPr>
              <a:t>Once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5" dirty="0">
                <a:latin typeface="Calibri"/>
                <a:cs typeface="Calibri"/>
              </a:rPr>
              <a:t>broken </a:t>
            </a:r>
            <a:r>
              <a:rPr sz="1200" spc="-5" dirty="0">
                <a:latin typeface="Calibri"/>
                <a:cs typeface="Calibri"/>
              </a:rPr>
              <a:t>appointment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submitted,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confirmation.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595" y="2453656"/>
            <a:ext cx="6464808" cy="299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59" y="2614041"/>
            <a:ext cx="6126480" cy="2662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441" y="6579107"/>
            <a:ext cx="3262905" cy="1033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615" y="6748259"/>
            <a:ext cx="2924937" cy="694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1" y="928116"/>
            <a:ext cx="1508760" cy="1560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316" y="1120190"/>
            <a:ext cx="1124712" cy="1176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3500" y="1955292"/>
            <a:ext cx="519684" cy="467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8458" y="2011679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6" y="0"/>
                </a:moveTo>
                <a:lnTo>
                  <a:pt x="0" y="149987"/>
                </a:lnTo>
                <a:lnTo>
                  <a:pt x="149986" y="299974"/>
                </a:lnTo>
                <a:lnTo>
                  <a:pt x="149986" y="225044"/>
                </a:lnTo>
                <a:lnTo>
                  <a:pt x="381889" y="225044"/>
                </a:lnTo>
                <a:lnTo>
                  <a:pt x="381889" y="75056"/>
                </a:lnTo>
                <a:lnTo>
                  <a:pt x="149986" y="75056"/>
                </a:lnTo>
                <a:lnTo>
                  <a:pt x="14998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8458" y="2011679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6" y="0"/>
                </a:moveTo>
                <a:lnTo>
                  <a:pt x="149986" y="75056"/>
                </a:lnTo>
                <a:lnTo>
                  <a:pt x="381889" y="75056"/>
                </a:lnTo>
                <a:lnTo>
                  <a:pt x="381889" y="225044"/>
                </a:lnTo>
                <a:lnTo>
                  <a:pt x="149986" y="225044"/>
                </a:lnTo>
                <a:lnTo>
                  <a:pt x="149986" y="299974"/>
                </a:lnTo>
                <a:lnTo>
                  <a:pt x="0" y="149987"/>
                </a:lnTo>
                <a:lnTo>
                  <a:pt x="149986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1" y="902245"/>
            <a:ext cx="1709928" cy="125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186" y="1062405"/>
            <a:ext cx="1371599" cy="930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3644" y="870203"/>
            <a:ext cx="1450847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922" y="1062482"/>
            <a:ext cx="1066736" cy="133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55" y="2497835"/>
            <a:ext cx="5961888" cy="4015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80" y="2689860"/>
            <a:ext cx="5577840" cy="3631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4975" y="93980"/>
            <a:ext cx="332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Search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Claims/Prior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Authorizations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947" y="6245133"/>
            <a:ext cx="6423660" cy="99568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6410325" algn="l"/>
              </a:tabLst>
            </a:pPr>
            <a:r>
              <a:rPr sz="1600" u="sng" spc="-1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65100" marR="313055" algn="just">
              <a:lnSpc>
                <a:spcPct val="100000"/>
              </a:lnSpc>
              <a:spcBef>
                <a:spcPts val="605"/>
              </a:spcBef>
            </a:pPr>
            <a:r>
              <a:rPr sz="1200" spc="-5" dirty="0">
                <a:latin typeface="Calibri"/>
                <a:cs typeface="Calibri"/>
              </a:rPr>
              <a:t>Search results will display information </a:t>
            </a:r>
            <a:r>
              <a:rPr sz="1200" dirty="0">
                <a:latin typeface="Calibri"/>
                <a:cs typeface="Calibri"/>
              </a:rPr>
              <a:t>about the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or Prior </a:t>
            </a:r>
            <a:r>
              <a:rPr sz="1200" spc="-5" dirty="0">
                <a:latin typeface="Calibri"/>
                <a:cs typeface="Calibri"/>
              </a:rPr>
              <a:t>Authorization, </a:t>
            </a:r>
            <a:r>
              <a:rPr sz="1200" dirty="0">
                <a:latin typeface="Calibri"/>
                <a:cs typeface="Calibri"/>
              </a:rPr>
              <a:t>including the </a:t>
            </a:r>
            <a:r>
              <a:rPr sz="1200" spc="-10" dirty="0">
                <a:latin typeface="Calibri"/>
                <a:cs typeface="Calibri"/>
              </a:rPr>
              <a:t>date  </a:t>
            </a:r>
            <a:r>
              <a:rPr sz="1200" spc="-5" dirty="0">
                <a:latin typeface="Calibri"/>
                <a:cs typeface="Calibri"/>
              </a:rPr>
              <a:t>received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amount </a:t>
            </a:r>
            <a:r>
              <a:rPr sz="1200" dirty="0">
                <a:latin typeface="Calibri"/>
                <a:cs typeface="Calibri"/>
              </a:rPr>
              <a:t>paid.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</a:t>
            </a:r>
            <a:r>
              <a:rPr sz="1200" spc="-5" dirty="0">
                <a:latin typeface="Calibri"/>
                <a:cs typeface="Calibri"/>
              </a:rPr>
              <a:t>more details,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b="1" spc="-15" dirty="0">
                <a:latin typeface="Calibri"/>
                <a:cs typeface="Calibri"/>
              </a:rPr>
              <a:t>Void </a:t>
            </a:r>
            <a:r>
              <a:rPr sz="1200" b="1" dirty="0">
                <a:latin typeface="Calibri"/>
                <a:cs typeface="Calibri"/>
              </a:rPr>
              <a:t>a </a:t>
            </a:r>
            <a:r>
              <a:rPr sz="1200" b="1" spc="-5" dirty="0">
                <a:latin typeface="Calibri"/>
                <a:cs typeface="Calibri"/>
              </a:rPr>
              <a:t>Claim</a:t>
            </a:r>
            <a:r>
              <a:rPr sz="1200" spc="-5" dirty="0">
                <a:latin typeface="Calibri"/>
                <a:cs typeface="Calibri"/>
              </a:rPr>
              <a:t>, click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spc="-5" dirty="0">
                <a:latin typeface="Calibri"/>
                <a:cs typeface="Calibri"/>
              </a:rPr>
              <a:t>appropriate  listing </a:t>
            </a:r>
            <a:r>
              <a:rPr sz="1200" dirty="0">
                <a:latin typeface="Calibri"/>
                <a:cs typeface="Calibri"/>
              </a:rPr>
              <a:t>under </a:t>
            </a:r>
            <a:r>
              <a:rPr sz="1200" b="1" spc="-5" dirty="0">
                <a:latin typeface="Calibri"/>
                <a:cs typeface="Calibri"/>
              </a:rPr>
              <a:t>Claim/Prior </a:t>
            </a:r>
            <a:r>
              <a:rPr sz="1200" b="1" dirty="0">
                <a:latin typeface="Calibri"/>
                <a:cs typeface="Calibri"/>
              </a:rPr>
              <a:t>Auth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Number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22448" y="1764792"/>
            <a:ext cx="519684" cy="4678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6517" y="1821052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50113" y="0"/>
                </a:moveTo>
                <a:lnTo>
                  <a:pt x="0" y="150114"/>
                </a:lnTo>
                <a:lnTo>
                  <a:pt x="150113" y="300100"/>
                </a:lnTo>
                <a:lnTo>
                  <a:pt x="150113" y="225044"/>
                </a:lnTo>
                <a:lnTo>
                  <a:pt x="382015" y="225044"/>
                </a:lnTo>
                <a:lnTo>
                  <a:pt x="382015" y="75056"/>
                </a:lnTo>
                <a:lnTo>
                  <a:pt x="150113" y="75056"/>
                </a:lnTo>
                <a:lnTo>
                  <a:pt x="15011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6517" y="1821052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50113" y="0"/>
                </a:moveTo>
                <a:lnTo>
                  <a:pt x="150113" y="75056"/>
                </a:lnTo>
                <a:lnTo>
                  <a:pt x="382015" y="75056"/>
                </a:lnTo>
                <a:lnTo>
                  <a:pt x="382015" y="225044"/>
                </a:lnTo>
                <a:lnTo>
                  <a:pt x="150113" y="225044"/>
                </a:lnTo>
                <a:lnTo>
                  <a:pt x="150113" y="300100"/>
                </a:lnTo>
                <a:lnTo>
                  <a:pt x="0" y="150114"/>
                </a:lnTo>
                <a:lnTo>
                  <a:pt x="150113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4985" y="567790"/>
            <a:ext cx="6427470" cy="20040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3178175" marR="267335">
              <a:lnSpc>
                <a:spcPct val="100000"/>
              </a:lnSpc>
              <a:spcBef>
                <a:spcPts val="715"/>
              </a:spcBef>
            </a:pP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b="1" spc="-5" dirty="0">
                <a:latin typeface="Calibri"/>
                <a:cs typeface="Calibri"/>
              </a:rPr>
              <a:t>Claims/Prior Authorizations  </a:t>
            </a:r>
            <a:r>
              <a:rPr sz="1200" spc="-5" dirty="0">
                <a:latin typeface="Calibri"/>
                <a:cs typeface="Calibri"/>
              </a:rPr>
              <a:t>button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Home page </a:t>
            </a:r>
            <a:r>
              <a:rPr sz="1200" dirty="0">
                <a:latin typeface="Calibri"/>
                <a:cs typeface="Calibri"/>
              </a:rPr>
              <a:t>or the link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bring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Search  </a:t>
            </a:r>
            <a:r>
              <a:rPr sz="1200" b="1" spc="-5" dirty="0">
                <a:latin typeface="Calibri"/>
                <a:cs typeface="Calibri"/>
              </a:rPr>
              <a:t>Claims and Prior Authorizations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page.</a:t>
            </a:r>
            <a:endParaRPr sz="1200">
              <a:latin typeface="Calibri"/>
              <a:cs typeface="Calibri"/>
            </a:endParaRPr>
          </a:p>
          <a:p>
            <a:pPr marL="3178175" marR="120650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relevant information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Search</a:t>
            </a:r>
            <a:r>
              <a:rPr sz="1200" spc="-5" dirty="0">
                <a:latin typeface="Calibri"/>
                <a:cs typeface="Calibri"/>
              </a:rPr>
              <a:t>.  </a:t>
            </a:r>
            <a:r>
              <a:rPr sz="1200" spc="-10" dirty="0">
                <a:latin typeface="Calibri"/>
                <a:cs typeface="Calibri"/>
              </a:rPr>
              <a:t>Alternatively, </a:t>
            </a:r>
            <a:r>
              <a:rPr sz="1200" spc="-5" dirty="0">
                <a:latin typeface="Calibri"/>
                <a:cs typeface="Calibri"/>
              </a:rPr>
              <a:t>simply choose </a:t>
            </a:r>
            <a:r>
              <a:rPr sz="1200" dirty="0">
                <a:latin typeface="Calibri"/>
                <a:cs typeface="Calibri"/>
              </a:rPr>
              <a:t>either </a:t>
            </a:r>
            <a:r>
              <a:rPr sz="1200" i="1" spc="-5" dirty="0">
                <a:latin typeface="Calibri"/>
                <a:cs typeface="Calibri"/>
              </a:rPr>
              <a:t>Dental Claim </a:t>
            </a:r>
            <a:r>
              <a:rPr sz="1200" dirty="0">
                <a:latin typeface="Calibri"/>
                <a:cs typeface="Calibri"/>
              </a:rPr>
              <a:t>or  </a:t>
            </a:r>
            <a:r>
              <a:rPr sz="1200" i="1" spc="-5" dirty="0">
                <a:latin typeface="Calibri"/>
                <a:cs typeface="Calibri"/>
              </a:rPr>
              <a:t>Prior Authorization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all  </a:t>
            </a:r>
            <a:r>
              <a:rPr sz="1200" spc="-5" dirty="0">
                <a:latin typeface="Calibri"/>
                <a:cs typeface="Calibri"/>
              </a:rPr>
              <a:t>results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either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category.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8055" y="7168895"/>
            <a:ext cx="5961888" cy="1152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" y="7360754"/>
            <a:ext cx="5577840" cy="768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538168"/>
            <a:ext cx="4571365" cy="89471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458595">
              <a:lnSpc>
                <a:spcPct val="100000"/>
              </a:lnSpc>
              <a:spcBef>
                <a:spcPts val="1035"/>
              </a:spcBef>
            </a:pPr>
            <a:r>
              <a:rPr spc="-45" dirty="0"/>
              <a:t>TABLE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CONTENTS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Select a link below </a:t>
            </a:r>
            <a:r>
              <a:rPr sz="1600" b="1" spc="-15" dirty="0">
                <a:solidFill>
                  <a:srgbClr val="548ED4"/>
                </a:solidFill>
                <a:latin typeface="Calibri"/>
                <a:cs typeface="Calibri"/>
              </a:rPr>
              <a:t>to </a:t>
            </a:r>
            <a:r>
              <a:rPr sz="1600" b="1" spc="-10" dirty="0">
                <a:solidFill>
                  <a:srgbClr val="548ED4"/>
                </a:solidFill>
                <a:latin typeface="Calibri"/>
                <a:cs typeface="Calibri"/>
              </a:rPr>
              <a:t>view the</a:t>
            </a:r>
            <a:r>
              <a:rPr sz="1600" b="1" spc="-5" dirty="0">
                <a:solidFill>
                  <a:srgbClr val="548ED4"/>
                </a:solidFill>
                <a:latin typeface="Calibri"/>
                <a:cs typeface="Calibri"/>
              </a:rPr>
              <a:t> instructions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7835" y="864483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701698"/>
            <a:ext cx="5998845" cy="2221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9800"/>
              </a:lnSpc>
              <a:spcBef>
                <a:spcPts val="105"/>
              </a:spcBef>
            </a:pP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Remittance </a:t>
            </a:r>
            <a:r>
              <a:rPr sz="1600" b="1" spc="-5" dirty="0">
                <a:latin typeface="Calibri"/>
                <a:cs typeface="Calibri"/>
              </a:rPr>
              <a:t>…...……………………………………………………………………………... </a:t>
            </a:r>
            <a:r>
              <a:rPr sz="1600" b="1" spc="-10" dirty="0">
                <a:latin typeface="Calibri"/>
                <a:cs typeface="Calibri"/>
              </a:rPr>
              <a:t>3</a:t>
            </a:r>
            <a:r>
              <a:rPr lang="en-US" sz="1600" b="1" spc="-10" dirty="0">
                <a:latin typeface="Calibri"/>
                <a:cs typeface="Calibri"/>
              </a:rPr>
              <a:t>5</a:t>
            </a:r>
            <a:r>
              <a:rPr sz="1600" b="1" spc="-10" dirty="0">
                <a:latin typeface="Calibri"/>
                <a:cs typeface="Calibri"/>
              </a:rPr>
              <a:t> 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Document List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……………………………………………………………….………………</a:t>
            </a:r>
            <a:r>
              <a:rPr lang="en-US" sz="1600" b="1" spc="-5" dirty="0">
                <a:latin typeface="Calibri"/>
                <a:cs typeface="Calibri"/>
              </a:rPr>
              <a:t>.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3</a:t>
            </a:r>
            <a:r>
              <a:rPr lang="en-US" sz="1600" b="1" spc="-10" dirty="0">
                <a:latin typeface="Calibri"/>
                <a:cs typeface="Calibri"/>
              </a:rPr>
              <a:t>6</a:t>
            </a:r>
            <a:r>
              <a:rPr sz="1600" b="1" spc="-10" dirty="0">
                <a:latin typeface="Calibri"/>
                <a:cs typeface="Calibri"/>
              </a:rPr>
              <a:t> 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Find a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Dentist </a:t>
            </a:r>
            <a:r>
              <a:rPr sz="1600" b="1" dirty="0">
                <a:latin typeface="Calibri"/>
                <a:cs typeface="Calibri"/>
              </a:rPr>
              <a:t>..………………………………………………………………………………</a:t>
            </a:r>
            <a:r>
              <a:rPr lang="en-US" sz="1600" b="1" dirty="0">
                <a:latin typeface="Calibri"/>
                <a:cs typeface="Calibri"/>
              </a:rPr>
              <a:t>.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2400" b="1" spc="-15" baseline="1736" dirty="0">
                <a:latin typeface="Calibri"/>
                <a:cs typeface="Calibri"/>
              </a:rPr>
              <a:t>3</a:t>
            </a:r>
            <a:r>
              <a:rPr lang="en-US" sz="2400" b="1" spc="-15" baseline="1736" dirty="0">
                <a:latin typeface="Calibri"/>
                <a:cs typeface="Calibri"/>
              </a:rPr>
              <a:t>7</a:t>
            </a:r>
            <a:r>
              <a:rPr sz="2400" b="1" spc="-15" baseline="1736" dirty="0">
                <a:latin typeface="Calibri"/>
                <a:cs typeface="Calibri"/>
              </a:rPr>
              <a:t> 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Contact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Us  </a:t>
            </a:r>
            <a:r>
              <a:rPr sz="1600" b="1" spc="-5" dirty="0">
                <a:latin typeface="Calibri"/>
                <a:cs typeface="Calibri"/>
              </a:rPr>
              <a:t>…………………..………………………………………………….…………....</a:t>
            </a:r>
            <a:r>
              <a:rPr lang="en-US" sz="1600" b="1" spc="-5" dirty="0">
                <a:latin typeface="Calibri"/>
                <a:cs typeface="Calibri"/>
              </a:rPr>
              <a:t>. </a:t>
            </a:r>
            <a:r>
              <a:rPr sz="2400" b="1" spc="-15" baseline="1736" dirty="0">
                <a:latin typeface="Calibri"/>
                <a:cs typeface="Calibri"/>
              </a:rPr>
              <a:t>3</a:t>
            </a:r>
            <a:r>
              <a:rPr lang="en-US" sz="2400" b="1" spc="-15" baseline="1736" dirty="0">
                <a:latin typeface="Calibri"/>
                <a:cs typeface="Calibri"/>
              </a:rPr>
              <a:t>8</a:t>
            </a:r>
            <a:endParaRPr sz="2400" baseline="1736" dirty="0">
              <a:latin typeface="Calibri"/>
              <a:cs typeface="Calibri"/>
            </a:endParaRPr>
          </a:p>
          <a:p>
            <a:pPr marL="413384" marR="5080">
              <a:lnSpc>
                <a:spcPct val="120000"/>
              </a:lnSpc>
              <a:spcBef>
                <a:spcPts val="30"/>
              </a:spcBef>
              <a:tabLst>
                <a:tab pos="5829935" algn="l"/>
              </a:tabLst>
            </a:pP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u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bmit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Inquiry 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……………………………………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</a:t>
            </a:r>
            <a:r>
              <a:rPr sz="1200" dirty="0">
                <a:latin typeface="Calibri"/>
                <a:cs typeface="Calibri"/>
              </a:rPr>
              <a:t>…</a:t>
            </a:r>
            <a:r>
              <a:rPr lang="en-US" sz="1200" dirty="0">
                <a:latin typeface="Calibri"/>
                <a:cs typeface="Calibri"/>
              </a:rPr>
              <a:t>…..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800" baseline="2314" dirty="0">
                <a:latin typeface="Calibri"/>
                <a:cs typeface="Calibri"/>
              </a:rPr>
              <a:t>3</a:t>
            </a:r>
            <a:r>
              <a:rPr lang="en-US" sz="1800" baseline="2314" dirty="0">
                <a:latin typeface="Calibri"/>
                <a:cs typeface="Calibri"/>
              </a:rPr>
              <a:t>9</a:t>
            </a:r>
            <a:r>
              <a:rPr sz="1800" baseline="2314" dirty="0">
                <a:latin typeface="Calibri"/>
                <a:cs typeface="Calibri"/>
              </a:rPr>
              <a:t>  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eview Inquiry </a:t>
            </a:r>
            <a:r>
              <a:rPr sz="1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………………………………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spc="-15" dirty="0">
                <a:latin typeface="Calibri"/>
                <a:cs typeface="Calibri"/>
              </a:rPr>
              <a:t>…</a:t>
            </a:r>
            <a:r>
              <a:rPr sz="1200" spc="-5" dirty="0">
                <a:latin typeface="Calibri"/>
                <a:cs typeface="Calibri"/>
              </a:rPr>
              <a:t>………</a:t>
            </a:r>
            <a:r>
              <a:rPr sz="1200" dirty="0">
                <a:latin typeface="Calibri"/>
                <a:cs typeface="Calibri"/>
              </a:rPr>
              <a:t>…</a:t>
            </a:r>
            <a:r>
              <a:rPr lang="en-US" sz="1200" dirty="0">
                <a:latin typeface="Calibri"/>
                <a:cs typeface="Calibri"/>
              </a:rPr>
              <a:t>…..</a:t>
            </a:r>
            <a:r>
              <a:rPr sz="1200" dirty="0">
                <a:latin typeface="Calibri"/>
                <a:cs typeface="Calibri"/>
              </a:rPr>
              <a:t>	4</a:t>
            </a:r>
            <a:r>
              <a:rPr lang="en-US" sz="1200" dirty="0"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  <a:p>
            <a:pPr marL="12700" marR="5080" algn="just">
              <a:lnSpc>
                <a:spcPts val="2300"/>
              </a:lnSpc>
              <a:spcBef>
                <a:spcPts val="114"/>
              </a:spcBef>
            </a:pPr>
            <a:r>
              <a:rPr lang="en-US"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Download </a:t>
            </a:r>
            <a:r>
              <a:rPr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Reports</a:t>
            </a:r>
            <a:r>
              <a:rPr sz="16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………………………………………………………………………</a:t>
            </a:r>
            <a:r>
              <a:rPr lang="en-US" sz="1600" b="1" spc="-5" dirty="0">
                <a:latin typeface="Calibri"/>
                <a:cs typeface="Calibri"/>
              </a:rPr>
              <a:t>.…</a:t>
            </a:r>
            <a:r>
              <a:rPr sz="2400" b="1" spc="-15" baseline="1736" dirty="0">
                <a:latin typeface="Calibri"/>
                <a:cs typeface="Calibri"/>
              </a:rPr>
              <a:t>4</a:t>
            </a:r>
            <a:r>
              <a:rPr lang="en-US" sz="2400" b="1" spc="-15" baseline="1736" dirty="0">
                <a:latin typeface="Calibri"/>
                <a:cs typeface="Calibri"/>
              </a:rPr>
              <a:t>3</a:t>
            </a:r>
            <a:r>
              <a:rPr sz="2400" b="1" spc="-15" baseline="1736" dirty="0">
                <a:latin typeface="Calibri"/>
                <a:cs typeface="Calibri"/>
              </a:rPr>
              <a:t>  </a:t>
            </a:r>
            <a:r>
              <a:rPr lang="en-US" sz="16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MassHealth </a:t>
            </a:r>
            <a:r>
              <a:rPr lang="en-US" sz="1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Contacts  </a:t>
            </a:r>
            <a:r>
              <a:rPr lang="en-US" sz="1600" b="1" spc="-5" dirty="0">
                <a:solidFill>
                  <a:prstClr val="black"/>
                </a:solidFill>
                <a:cs typeface="Calibri"/>
              </a:rPr>
              <a:t>……………………………………………………………………….</a:t>
            </a:r>
            <a:r>
              <a:rPr lang="en-US" sz="2400" b="1" spc="-15" baseline="1736" dirty="0">
                <a:solidFill>
                  <a:prstClr val="black"/>
                </a:solidFill>
                <a:cs typeface="Calibri"/>
              </a:rPr>
              <a:t>44</a:t>
            </a:r>
            <a:endParaRPr sz="2400" baseline="1736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604772"/>
            <a:ext cx="6464808" cy="109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765045"/>
            <a:ext cx="6126480" cy="768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582000"/>
            <a:ext cx="6427470" cy="10039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68910" marR="271145">
              <a:lnSpc>
                <a:spcPct val="100000"/>
              </a:lnSpc>
              <a:spcBef>
                <a:spcPts val="62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void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Claim, </a:t>
            </a:r>
            <a:r>
              <a:rPr sz="1200" spc="-10" dirty="0">
                <a:latin typeface="Calibri"/>
                <a:cs typeface="Calibri"/>
              </a:rPr>
              <a:t>first </a:t>
            </a:r>
            <a:r>
              <a:rPr sz="1200" b="1" spc="-5" dirty="0">
                <a:latin typeface="Calibri"/>
                <a:cs typeface="Calibri"/>
              </a:rPr>
              <a:t>Search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Claim using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process </a:t>
            </a:r>
            <a:r>
              <a:rPr sz="1200" dirty="0">
                <a:latin typeface="Calibri"/>
                <a:cs typeface="Calibri"/>
              </a:rPr>
              <a:t>described </a:t>
            </a:r>
            <a:r>
              <a:rPr sz="1200" spc="-10" dirty="0">
                <a:latin typeface="Calibri"/>
                <a:cs typeface="Calibri"/>
              </a:rPr>
              <a:t>previously,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on the  </a:t>
            </a:r>
            <a:r>
              <a:rPr sz="1200" b="1" spc="-5" dirty="0">
                <a:latin typeface="Calibri"/>
                <a:cs typeface="Calibri"/>
              </a:rPr>
              <a:t>Claim/Prior </a:t>
            </a:r>
            <a:r>
              <a:rPr sz="1200" b="1" dirty="0">
                <a:latin typeface="Calibri"/>
                <a:cs typeface="Calibri"/>
              </a:rPr>
              <a:t>Auth </a:t>
            </a:r>
            <a:r>
              <a:rPr sz="1200" b="1" spc="-5" dirty="0">
                <a:latin typeface="Calibri"/>
                <a:cs typeface="Calibri"/>
              </a:rPr>
              <a:t>Number </a:t>
            </a:r>
            <a:r>
              <a:rPr sz="1200" spc="-5" dirty="0">
                <a:latin typeface="Calibri"/>
                <a:cs typeface="Calibri"/>
              </a:rPr>
              <a:t>to display Claim details.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Claim details page, click </a:t>
            </a:r>
            <a:r>
              <a:rPr sz="1200" b="1" spc="-10" dirty="0">
                <a:latin typeface="Calibri"/>
                <a:cs typeface="Calibri"/>
              </a:rPr>
              <a:t>VOID  </a:t>
            </a:r>
            <a:r>
              <a:rPr sz="1200" b="1" spc="-5" dirty="0">
                <a:latin typeface="Calibri"/>
                <a:cs typeface="Calibri"/>
              </a:rPr>
              <a:t>CLAIM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866" y="2268601"/>
            <a:ext cx="810895" cy="320040"/>
          </a:xfrm>
          <a:custGeom>
            <a:avLst/>
            <a:gdLst/>
            <a:ahLst/>
            <a:cxnLst/>
            <a:rect l="l" t="t" r="r" b="b"/>
            <a:pathLst>
              <a:path w="810894" h="320039">
                <a:moveTo>
                  <a:pt x="0" y="160020"/>
                </a:moveTo>
                <a:lnTo>
                  <a:pt x="20666" y="109435"/>
                </a:lnTo>
                <a:lnTo>
                  <a:pt x="78215" y="65507"/>
                </a:lnTo>
                <a:lnTo>
                  <a:pt x="118733" y="46863"/>
                </a:lnTo>
                <a:lnTo>
                  <a:pt x="165969" y="30870"/>
                </a:lnTo>
                <a:lnTo>
                  <a:pt x="219086" y="17858"/>
                </a:lnTo>
                <a:lnTo>
                  <a:pt x="277250" y="8156"/>
                </a:lnTo>
                <a:lnTo>
                  <a:pt x="339628" y="2093"/>
                </a:lnTo>
                <a:lnTo>
                  <a:pt x="405384" y="0"/>
                </a:lnTo>
                <a:lnTo>
                  <a:pt x="471139" y="2093"/>
                </a:lnTo>
                <a:lnTo>
                  <a:pt x="533517" y="8156"/>
                </a:lnTo>
                <a:lnTo>
                  <a:pt x="591681" y="17858"/>
                </a:lnTo>
                <a:lnTo>
                  <a:pt x="644798" y="30870"/>
                </a:lnTo>
                <a:lnTo>
                  <a:pt x="692034" y="46862"/>
                </a:lnTo>
                <a:lnTo>
                  <a:pt x="732552" y="65507"/>
                </a:lnTo>
                <a:lnTo>
                  <a:pt x="765519" y="86474"/>
                </a:lnTo>
                <a:lnTo>
                  <a:pt x="805462" y="134060"/>
                </a:lnTo>
                <a:lnTo>
                  <a:pt x="810768" y="160020"/>
                </a:lnTo>
                <a:lnTo>
                  <a:pt x="805462" y="185979"/>
                </a:lnTo>
                <a:lnTo>
                  <a:pt x="765519" y="233565"/>
                </a:lnTo>
                <a:lnTo>
                  <a:pt x="732552" y="254532"/>
                </a:lnTo>
                <a:lnTo>
                  <a:pt x="692034" y="273176"/>
                </a:lnTo>
                <a:lnTo>
                  <a:pt x="644798" y="289169"/>
                </a:lnTo>
                <a:lnTo>
                  <a:pt x="591681" y="302181"/>
                </a:lnTo>
                <a:lnTo>
                  <a:pt x="533517" y="311883"/>
                </a:lnTo>
                <a:lnTo>
                  <a:pt x="471139" y="317946"/>
                </a:lnTo>
                <a:lnTo>
                  <a:pt x="405384" y="320040"/>
                </a:lnTo>
                <a:lnTo>
                  <a:pt x="339628" y="317946"/>
                </a:lnTo>
                <a:lnTo>
                  <a:pt x="277250" y="311883"/>
                </a:lnTo>
                <a:lnTo>
                  <a:pt x="219086" y="302181"/>
                </a:lnTo>
                <a:lnTo>
                  <a:pt x="165969" y="289169"/>
                </a:lnTo>
                <a:lnTo>
                  <a:pt x="118733" y="273177"/>
                </a:lnTo>
                <a:lnTo>
                  <a:pt x="78215" y="254532"/>
                </a:lnTo>
                <a:lnTo>
                  <a:pt x="45248" y="233565"/>
                </a:lnTo>
                <a:lnTo>
                  <a:pt x="5305" y="185979"/>
                </a:lnTo>
                <a:lnTo>
                  <a:pt x="0" y="160020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90" y="2723395"/>
            <a:ext cx="6463294" cy="4386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2892170"/>
            <a:ext cx="6124575" cy="404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74975" y="93980"/>
            <a:ext cx="2529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Request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Voided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230111" y="8680956"/>
            <a:ext cx="260223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0" y="1787662"/>
            <a:ext cx="6463294" cy="4376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411" y="2003302"/>
            <a:ext cx="6124575" cy="404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2529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Request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Voided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582000"/>
            <a:ext cx="6427470" cy="13664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 dirty="0">
              <a:latin typeface="Calibri"/>
              <a:cs typeface="Calibri"/>
            </a:endParaRPr>
          </a:p>
          <a:p>
            <a:pPr marL="168910" marR="411480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15" dirty="0">
                <a:latin typeface="Calibri"/>
                <a:cs typeface="Calibri"/>
              </a:rPr>
              <a:t>Void </a:t>
            </a:r>
            <a:r>
              <a:rPr sz="1200" b="1" spc="-10" dirty="0">
                <a:latin typeface="Calibri"/>
                <a:cs typeface="Calibri"/>
              </a:rPr>
              <a:t>Request </a:t>
            </a:r>
            <a:r>
              <a:rPr sz="1200" b="1" spc="-5" dirty="0">
                <a:latin typeface="Calibri"/>
                <a:cs typeface="Calibri"/>
              </a:rPr>
              <a:t>Form</a:t>
            </a:r>
            <a:r>
              <a:rPr sz="1200" spc="-5" dirty="0">
                <a:latin typeface="Calibri"/>
                <a:cs typeface="Calibri"/>
              </a:rPr>
              <a:t>, 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required information, </a:t>
            </a:r>
            <a:r>
              <a:rPr sz="1200" dirty="0">
                <a:latin typeface="Calibri"/>
                <a:cs typeface="Calibri"/>
              </a:rPr>
              <a:t>including the </a:t>
            </a:r>
            <a:r>
              <a:rPr lang="en-US" sz="1200" dirty="0">
                <a:latin typeface="Calibri"/>
                <a:cs typeface="Calibri"/>
              </a:rPr>
              <a:t>total </a:t>
            </a:r>
            <a:r>
              <a:rPr sz="1200" spc="-5" dirty="0">
                <a:latin typeface="Calibri"/>
                <a:cs typeface="Calibri"/>
              </a:rPr>
              <a:t>amount </a:t>
            </a:r>
            <a:r>
              <a:rPr sz="1200" dirty="0">
                <a:latin typeface="Calibri"/>
                <a:cs typeface="Calibri"/>
              </a:rPr>
              <a:t>of the </a:t>
            </a:r>
            <a:r>
              <a:rPr lang="en-US" sz="1200" dirty="0">
                <a:latin typeface="Calibri"/>
                <a:cs typeface="Calibri"/>
              </a:rPr>
              <a:t>service(s) to be voided</a:t>
            </a:r>
            <a:r>
              <a:rPr sz="1200" spc="-5" dirty="0">
                <a:latin typeface="Calibri"/>
                <a:cs typeface="Calibri"/>
              </a:rPr>
              <a:t>, provider information</a:t>
            </a:r>
            <a:r>
              <a:rPr lang="en-US" sz="1200" spc="-5" dirty="0">
                <a:latin typeface="Calibri"/>
                <a:cs typeface="Calibri"/>
              </a:rPr>
              <a:t> from page 1 of a remit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and a </a:t>
            </a:r>
            <a:r>
              <a:rPr sz="1200" spc="-5" dirty="0">
                <a:latin typeface="Calibri"/>
                <a:cs typeface="Calibri"/>
              </a:rPr>
              <a:t>reason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void. </a:t>
            </a:r>
            <a:r>
              <a:rPr lang="en-US" sz="1200" spc="-5" dirty="0">
                <a:latin typeface="Calibri"/>
                <a:cs typeface="Calibri"/>
              </a:rPr>
              <a:t>You </a:t>
            </a:r>
            <a:r>
              <a:rPr lang="en-US" sz="1200" b="1" spc="-5" dirty="0">
                <a:latin typeface="Calibri"/>
                <a:cs typeface="Calibri"/>
              </a:rPr>
              <a:t>must </a:t>
            </a:r>
            <a:r>
              <a:rPr lang="en-US" sz="1200" spc="-5" dirty="0">
                <a:latin typeface="Calibri"/>
                <a:cs typeface="Calibri"/>
              </a:rPr>
              <a:t>attach </a:t>
            </a:r>
            <a:r>
              <a:rPr sz="1200" spc="-5" dirty="0">
                <a:latin typeface="Calibri"/>
                <a:cs typeface="Calibri"/>
              </a:rPr>
              <a:t>supporting documentation</a:t>
            </a:r>
            <a:r>
              <a:rPr lang="en-US" sz="1200" spc="-5" dirty="0">
                <a:latin typeface="Calibri"/>
                <a:cs typeface="Calibri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the service(s) from a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remittance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or from the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claim detail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page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and circle the service lines that need to be voided to ensure the correct services are voided.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lang="en-US" sz="1200" spc="-5" dirty="0">
                <a:latin typeface="Calibri"/>
                <a:cs typeface="Calibri"/>
              </a:rPr>
              <a:t> Once completed c</a:t>
            </a:r>
            <a:r>
              <a:rPr sz="1200" spc="-5" dirty="0">
                <a:latin typeface="Calibri"/>
                <a:cs typeface="Calibri"/>
              </a:rPr>
              <a:t>lick </a:t>
            </a:r>
            <a:r>
              <a:rPr sz="1200" b="1" spc="-5" dirty="0">
                <a:latin typeface="Calibri"/>
                <a:cs typeface="Calibri"/>
              </a:rPr>
              <a:t>SUBMIT </a:t>
            </a:r>
            <a:r>
              <a:rPr sz="1200" b="1" spc="-10" dirty="0">
                <a:latin typeface="Calibri"/>
                <a:cs typeface="Calibri"/>
              </a:rPr>
              <a:t>VOID </a:t>
            </a:r>
            <a:r>
              <a:rPr sz="1200" b="1" spc="-5" dirty="0">
                <a:latin typeface="Calibri"/>
                <a:cs typeface="Calibri"/>
              </a:rPr>
              <a:t>CLAIM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0958" y="6726900"/>
            <a:ext cx="3505223" cy="1296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0292" y="6922509"/>
            <a:ext cx="3175508" cy="967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985" y="6106329"/>
            <a:ext cx="6427470" cy="1029128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 dirty="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520"/>
              </a:spcBef>
            </a:pPr>
            <a:r>
              <a:rPr sz="1200" spc="-5" dirty="0">
                <a:latin typeface="Calibri"/>
                <a:cs typeface="Calibri"/>
              </a:rPr>
              <a:t>Once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void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submitted,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lang="en-US" sz="1200" spc="-5" dirty="0">
                <a:latin typeface="Calibri"/>
                <a:cs typeface="Calibri"/>
              </a:rPr>
              <a:t>quick </a:t>
            </a:r>
            <a:r>
              <a:rPr sz="1200" spc="-5" dirty="0">
                <a:latin typeface="Calibri"/>
                <a:cs typeface="Calibri"/>
              </a:rPr>
              <a:t>confirmation</a:t>
            </a:r>
            <a:r>
              <a:rPr lang="en-US" sz="1200" spc="-5" dirty="0">
                <a:latin typeface="Calibri"/>
                <a:cs typeface="Calibri"/>
              </a:rPr>
              <a:t> with green check mark</a:t>
            </a:r>
            <a:r>
              <a:rPr sz="1200" spc="-5" dirty="0">
                <a:latin typeface="Calibri"/>
                <a:cs typeface="Calibri"/>
              </a:rPr>
              <a:t>.</a:t>
            </a:r>
            <a:r>
              <a:rPr lang="en-US" sz="1200" spc="-5" dirty="0">
                <a:latin typeface="Calibri"/>
                <a:cs typeface="Calibri"/>
              </a:rPr>
              <a:t> After the successfully submitted the curser will just spin. No other action is needed. </a:t>
            </a:r>
          </a:p>
          <a:p>
            <a:pPr marL="248920">
              <a:lnSpc>
                <a:spcPct val="100000"/>
              </a:lnSpc>
              <a:spcBef>
                <a:spcPts val="52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28" y="1578863"/>
            <a:ext cx="1405079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796" y="1747520"/>
            <a:ext cx="1066736" cy="133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3361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Claims/Prior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Authorizations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947" y="4441751"/>
            <a:ext cx="6423660" cy="7969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6410325" algn="l"/>
              </a:tabLst>
            </a:pPr>
            <a:r>
              <a:rPr sz="1600" u="sng" spc="-1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2700" marR="174625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Optional </a:t>
            </a:r>
            <a:r>
              <a:rPr sz="1200" b="1" spc="-5" dirty="0">
                <a:latin typeface="Calibri"/>
                <a:cs typeface="Calibri"/>
              </a:rPr>
              <a:t>Information </a:t>
            </a:r>
            <a:r>
              <a:rPr sz="1200" spc="-5" dirty="0">
                <a:latin typeface="Calibri"/>
                <a:cs typeface="Calibri"/>
              </a:rPr>
              <a:t>section </a:t>
            </a:r>
            <a:r>
              <a:rPr sz="1200" spc="-10" dirty="0">
                <a:latin typeface="Calibri"/>
                <a:cs typeface="Calibri"/>
              </a:rPr>
              <a:t>mirrors </a:t>
            </a:r>
            <a:r>
              <a:rPr sz="1200" spc="-5" dirty="0">
                <a:latin typeface="Calibri"/>
                <a:cs typeface="Calibri"/>
              </a:rPr>
              <a:t>standard language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spc="-5" dirty="0">
                <a:latin typeface="Calibri"/>
                <a:cs typeface="Calibri"/>
              </a:rPr>
              <a:t>ADA claim form. </a:t>
            </a:r>
            <a:r>
              <a:rPr sz="1200" dirty="0">
                <a:latin typeface="Calibri"/>
                <a:cs typeface="Calibri"/>
              </a:rPr>
              <a:t>These fields </a:t>
            </a:r>
            <a:r>
              <a:rPr sz="1200" spc="-5" dirty="0">
                <a:latin typeface="Calibri"/>
                <a:cs typeface="Calibri"/>
              </a:rPr>
              <a:t>are 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required,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 present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those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providers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want</a:t>
            </a:r>
            <a:r>
              <a:rPr sz="1200" spc="-5" dirty="0">
                <a:latin typeface="Calibri"/>
                <a:cs typeface="Calibri"/>
              </a:rPr>
              <a:t> 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additional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detail.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8155" y="2103120"/>
            <a:ext cx="519683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3241" y="215963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0" y="149987"/>
                </a:lnTo>
                <a:lnTo>
                  <a:pt x="149987" y="299974"/>
                </a:lnTo>
                <a:lnTo>
                  <a:pt x="149987" y="225044"/>
                </a:lnTo>
                <a:lnTo>
                  <a:pt x="382016" y="225044"/>
                </a:lnTo>
                <a:lnTo>
                  <a:pt x="382016" y="75057"/>
                </a:lnTo>
                <a:lnTo>
                  <a:pt x="149987" y="75057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3241" y="215963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149987" y="75057"/>
                </a:lnTo>
                <a:lnTo>
                  <a:pt x="382016" y="75057"/>
                </a:lnTo>
                <a:lnTo>
                  <a:pt x="382016" y="225044"/>
                </a:lnTo>
                <a:lnTo>
                  <a:pt x="149987" y="225044"/>
                </a:lnTo>
                <a:lnTo>
                  <a:pt x="149987" y="299974"/>
                </a:lnTo>
                <a:lnTo>
                  <a:pt x="0" y="149987"/>
                </a:lnTo>
                <a:lnTo>
                  <a:pt x="149987" y="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4985" y="582000"/>
            <a:ext cx="6427470" cy="100393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85725" marR="322580">
              <a:lnSpc>
                <a:spcPct val="100000"/>
              </a:lnSpc>
              <a:spcBef>
                <a:spcPts val="625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submit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or Prior </a:t>
            </a:r>
            <a:r>
              <a:rPr sz="1200" spc="-5" dirty="0">
                <a:latin typeface="Calibri"/>
                <a:cs typeface="Calibri"/>
              </a:rPr>
              <a:t>Authorization, select </a:t>
            </a:r>
            <a:r>
              <a:rPr sz="1200" b="1" spc="-5" dirty="0">
                <a:latin typeface="Calibri"/>
                <a:cs typeface="Calibri"/>
              </a:rPr>
              <a:t>Claims/Prior Authorizations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Submit Claims </a:t>
            </a:r>
            <a:r>
              <a:rPr sz="1200" b="1" dirty="0">
                <a:latin typeface="Calibri"/>
                <a:cs typeface="Calibri"/>
              </a:rPr>
              <a:t>&amp;  </a:t>
            </a:r>
            <a:r>
              <a:rPr sz="1200" b="1" spc="-5" dirty="0">
                <a:latin typeface="Calibri"/>
                <a:cs typeface="Calibri"/>
              </a:rPr>
              <a:t>Prior Authorizations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relevant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 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will confirm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Member’s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eligibility.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4895" y="1557527"/>
            <a:ext cx="4956048" cy="3101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6666" y="1750060"/>
            <a:ext cx="4572000" cy="271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736" y="5205984"/>
            <a:ext cx="6510528" cy="3136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759" y="5398452"/>
            <a:ext cx="6126480" cy="2751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3047" y="5852159"/>
            <a:ext cx="2366772" cy="12847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23715" y="5858255"/>
            <a:ext cx="2319528" cy="1306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05071" y="6044234"/>
            <a:ext cx="1982470" cy="90043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36525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spc="-5" dirty="0">
                <a:latin typeface="Calibri"/>
                <a:cs typeface="Calibri"/>
              </a:rPr>
              <a:t>The Initial Deductible fields  </a:t>
            </a:r>
            <a:r>
              <a:rPr sz="1050" b="1" dirty="0">
                <a:latin typeface="Calibri"/>
                <a:cs typeface="Calibri"/>
              </a:rPr>
              <a:t>Deductible </a:t>
            </a:r>
            <a:r>
              <a:rPr sz="1050" b="1" spc="-5" dirty="0">
                <a:latin typeface="Calibri"/>
                <a:cs typeface="Calibri"/>
              </a:rPr>
              <a:t>Anniversary Date  </a:t>
            </a:r>
            <a:r>
              <a:rPr sz="1050" spc="-5" dirty="0">
                <a:latin typeface="Calibri"/>
                <a:cs typeface="Calibri"/>
              </a:rPr>
              <a:t>and </a:t>
            </a:r>
            <a:r>
              <a:rPr sz="1050" b="1" dirty="0">
                <a:latin typeface="Calibri"/>
                <a:cs typeface="Calibri"/>
              </a:rPr>
              <a:t>Deductible </a:t>
            </a:r>
            <a:r>
              <a:rPr sz="1050" b="1" spc="-5" dirty="0">
                <a:latin typeface="Calibri"/>
                <a:cs typeface="Calibri"/>
              </a:rPr>
              <a:t>Percentage</a:t>
            </a:r>
            <a:r>
              <a:rPr sz="1050" b="1" spc="-10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Met  </a:t>
            </a:r>
            <a:r>
              <a:rPr sz="1050" dirty="0">
                <a:latin typeface="Calibri"/>
                <a:cs typeface="Calibri"/>
              </a:rPr>
              <a:t>are </a:t>
            </a:r>
            <a:r>
              <a:rPr sz="1050" spc="-5" dirty="0">
                <a:latin typeface="Calibri"/>
                <a:cs typeface="Calibri"/>
              </a:rPr>
              <a:t>for </a:t>
            </a:r>
            <a:r>
              <a:rPr sz="1050" dirty="0">
                <a:latin typeface="Calibri"/>
                <a:cs typeface="Calibri"/>
              </a:rPr>
              <a:t>Health Safety Net  providers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only.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1973568"/>
            <a:ext cx="6583680" cy="3052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324" y="2142235"/>
            <a:ext cx="6245352" cy="2715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3361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Claims/Prior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Authorizations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995" y="5215666"/>
            <a:ext cx="6423660" cy="65722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  <a:tabLst>
                <a:tab pos="6410325" algn="l"/>
              </a:tabLst>
            </a:pPr>
            <a:r>
              <a:rPr sz="1600" u="sng" spc="-1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241935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latin typeface="Calibri"/>
                <a:cs typeface="Calibri"/>
              </a:rPr>
              <a:t>Once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submitted,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confirmation </a:t>
            </a:r>
            <a:r>
              <a:rPr sz="1200" dirty="0">
                <a:latin typeface="Calibri"/>
                <a:cs typeface="Calibri"/>
              </a:rPr>
              <a:t>and the </a:t>
            </a:r>
            <a:r>
              <a:rPr sz="1200" spc="-5" dirty="0">
                <a:latin typeface="Calibri"/>
                <a:cs typeface="Calibri"/>
              </a:rPr>
              <a:t>Claim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Number.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985" y="571004"/>
            <a:ext cx="6427470" cy="12979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 marR="307340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latin typeface="Calibri"/>
                <a:cs typeface="Calibri"/>
              </a:rPr>
              <a:t>After entering </a:t>
            </a:r>
            <a:r>
              <a:rPr sz="1200" dirty="0">
                <a:latin typeface="Calibri"/>
                <a:cs typeface="Calibri"/>
              </a:rPr>
              <a:t>all basic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about the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determining </a:t>
            </a:r>
            <a:r>
              <a:rPr sz="1200" dirty="0">
                <a:latin typeface="Calibri"/>
                <a:cs typeface="Calibri"/>
              </a:rPr>
              <a:t>Member </a:t>
            </a:r>
            <a:r>
              <a:rPr sz="1200" spc="-10" dirty="0">
                <a:latin typeface="Calibri"/>
                <a:cs typeface="Calibri"/>
              </a:rPr>
              <a:t>eligibility, </a:t>
            </a:r>
            <a:r>
              <a:rPr sz="1200" dirty="0">
                <a:latin typeface="Calibri"/>
                <a:cs typeface="Calibri"/>
              </a:rPr>
              <a:t>add  </a:t>
            </a:r>
            <a:r>
              <a:rPr sz="1200" spc="-5" dirty="0">
                <a:latin typeface="Calibri"/>
                <a:cs typeface="Calibri"/>
              </a:rPr>
              <a:t>individual </a:t>
            </a:r>
            <a:r>
              <a:rPr sz="1200" dirty="0">
                <a:latin typeface="Calibri"/>
                <a:cs typeface="Calibri"/>
              </a:rPr>
              <a:t>line </a:t>
            </a:r>
            <a:r>
              <a:rPr sz="1200" spc="-5" dirty="0">
                <a:latin typeface="Calibri"/>
                <a:cs typeface="Calibri"/>
              </a:rPr>
              <a:t>items to your claim. </a:t>
            </a:r>
            <a:r>
              <a:rPr sz="1200" dirty="0">
                <a:latin typeface="Calibri"/>
                <a:cs typeface="Calibri"/>
              </a:rPr>
              <a:t>This is done by </a:t>
            </a:r>
            <a:r>
              <a:rPr sz="1200" spc="-5" dirty="0">
                <a:latin typeface="Calibri"/>
                <a:cs typeface="Calibri"/>
              </a:rPr>
              <a:t>entering Procedure Codes that </a:t>
            </a:r>
            <a:r>
              <a:rPr sz="1200" spc="-10" dirty="0">
                <a:latin typeface="Calibri"/>
                <a:cs typeface="Calibri"/>
              </a:rPr>
              <a:t>were created </a:t>
            </a:r>
            <a:r>
              <a:rPr sz="1200" dirty="0">
                <a:latin typeface="Calibri"/>
                <a:cs typeface="Calibri"/>
              </a:rPr>
              <a:t>as 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Billed Amount Lists</a:t>
            </a:r>
            <a:r>
              <a:rPr sz="1200" b="1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well </a:t>
            </a:r>
            <a:r>
              <a:rPr sz="1200" dirty="0">
                <a:latin typeface="Calibri"/>
                <a:cs typeface="Calibri"/>
              </a:rPr>
              <a:t>additional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about the </a:t>
            </a:r>
            <a:r>
              <a:rPr sz="1200" spc="-5" dirty="0">
                <a:latin typeface="Calibri"/>
                <a:cs typeface="Calibri"/>
              </a:rPr>
              <a:t>tooth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teeth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serviced.</a:t>
            </a:r>
            <a:endParaRPr sz="12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72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also </a:t>
            </a:r>
            <a:r>
              <a:rPr sz="1200" spc="-10" dirty="0">
                <a:latin typeface="Calibri"/>
                <a:cs typeface="Calibri"/>
              </a:rPr>
              <a:t>attach </a:t>
            </a:r>
            <a:r>
              <a:rPr sz="1200" spc="-5" dirty="0">
                <a:latin typeface="Calibri"/>
                <a:cs typeface="Calibri"/>
              </a:rPr>
              <a:t>supporting documents directly to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Claim.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54" y="5945123"/>
            <a:ext cx="6586738" cy="1613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324" y="6113653"/>
            <a:ext cx="6248400" cy="127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28" y="946403"/>
            <a:ext cx="1405079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796" y="1115567"/>
            <a:ext cx="1066736" cy="133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3321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View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Claims Confirmation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3875" y="2133600"/>
            <a:ext cx="519684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7944" y="2190114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0" y="149986"/>
                </a:lnTo>
                <a:lnTo>
                  <a:pt x="149987" y="299974"/>
                </a:lnTo>
                <a:lnTo>
                  <a:pt x="149987" y="224916"/>
                </a:lnTo>
                <a:lnTo>
                  <a:pt x="382016" y="224916"/>
                </a:lnTo>
                <a:lnTo>
                  <a:pt x="382016" y="74929"/>
                </a:lnTo>
                <a:lnTo>
                  <a:pt x="149987" y="74929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7944" y="2190114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69" h="300355">
                <a:moveTo>
                  <a:pt x="149987" y="0"/>
                </a:moveTo>
                <a:lnTo>
                  <a:pt x="149987" y="74929"/>
                </a:lnTo>
                <a:lnTo>
                  <a:pt x="382016" y="74929"/>
                </a:lnTo>
                <a:lnTo>
                  <a:pt x="382016" y="224916"/>
                </a:lnTo>
                <a:lnTo>
                  <a:pt x="149987" y="224916"/>
                </a:lnTo>
                <a:lnTo>
                  <a:pt x="149987" y="299974"/>
                </a:lnTo>
                <a:lnTo>
                  <a:pt x="0" y="149986"/>
                </a:lnTo>
                <a:lnTo>
                  <a:pt x="149987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985" y="688289"/>
            <a:ext cx="6427470" cy="193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897380" marR="702945">
              <a:lnSpc>
                <a:spcPct val="100000"/>
              </a:lnSpc>
              <a:spcBef>
                <a:spcPts val="869"/>
              </a:spcBef>
            </a:pPr>
            <a:r>
              <a:rPr sz="1200" dirty="0">
                <a:latin typeface="Calibri"/>
                <a:cs typeface="Calibri"/>
              </a:rPr>
              <a:t>As an </a:t>
            </a:r>
            <a:r>
              <a:rPr sz="1200" spc="-5" dirty="0">
                <a:latin typeface="Calibri"/>
                <a:cs typeface="Calibri"/>
              </a:rPr>
              <a:t>administrative </a:t>
            </a:r>
            <a:r>
              <a:rPr sz="1200" dirty="0">
                <a:latin typeface="Calibri"/>
                <a:cs typeface="Calibri"/>
              </a:rPr>
              <a:t>function, </a:t>
            </a:r>
            <a:r>
              <a:rPr sz="1200" spc="-5" dirty="0">
                <a:latin typeface="Calibri"/>
                <a:cs typeface="Calibri"/>
              </a:rPr>
              <a:t>some Providers </a:t>
            </a:r>
            <a:r>
              <a:rPr sz="1200" spc="-15" dirty="0">
                <a:latin typeface="Calibri"/>
                <a:cs typeface="Calibri"/>
              </a:rPr>
              <a:t>like </a:t>
            </a:r>
            <a:r>
              <a:rPr sz="1200" spc="-5" dirty="0">
                <a:latin typeface="Calibri"/>
                <a:cs typeface="Calibri"/>
              </a:rPr>
              <a:t>to print </a:t>
            </a:r>
            <a:r>
              <a:rPr sz="1200" dirty="0">
                <a:latin typeface="Calibri"/>
                <a:cs typeface="Calibri"/>
              </a:rPr>
              <a:t>out  </a:t>
            </a:r>
            <a:r>
              <a:rPr sz="1200" spc="-5" dirty="0">
                <a:latin typeface="Calibri"/>
                <a:cs typeface="Calibri"/>
              </a:rPr>
              <a:t>copies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submitted claims to </a:t>
            </a:r>
            <a:r>
              <a:rPr sz="1200" dirty="0">
                <a:latin typeface="Calibri"/>
                <a:cs typeface="Calibri"/>
              </a:rPr>
              <a:t>place in </a:t>
            </a:r>
            <a:r>
              <a:rPr sz="1200" spc="-5" dirty="0">
                <a:latin typeface="Calibri"/>
                <a:cs typeface="Calibri"/>
              </a:rPr>
              <a:t>patients’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files.</a:t>
            </a:r>
            <a:endParaRPr sz="1200">
              <a:latin typeface="Calibri"/>
              <a:cs typeface="Calibri"/>
            </a:endParaRPr>
          </a:p>
          <a:p>
            <a:pPr marL="1897380" marR="404495">
              <a:lnSpc>
                <a:spcPct val="100000"/>
              </a:lnSpc>
              <a:spcBef>
                <a:spcPts val="720"/>
              </a:spcBef>
            </a:pP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spc="-5" dirty="0">
                <a:latin typeface="Calibri"/>
                <a:cs typeface="Calibri"/>
              </a:rPr>
              <a:t>obtain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Dental Claim Confirmation Report, select </a:t>
            </a:r>
            <a:r>
              <a:rPr sz="1200" b="1" spc="-5" dirty="0">
                <a:latin typeface="Calibri"/>
                <a:cs typeface="Calibri"/>
              </a:rPr>
              <a:t>Claims/Prior  Authorizations </a:t>
            </a:r>
            <a:r>
              <a:rPr sz="1200" b="1" dirty="0">
                <a:latin typeface="Calibri"/>
                <a:cs typeface="Calibri"/>
              </a:rPr>
              <a:t>&gt; </a:t>
            </a:r>
            <a:r>
              <a:rPr sz="1200" b="1" spc="-5" dirty="0">
                <a:latin typeface="Calibri"/>
                <a:cs typeface="Calibri"/>
              </a:rPr>
              <a:t>Claims Confirmation Report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Service Office, </a:t>
            </a:r>
            <a:r>
              <a:rPr sz="1200" spc="-15" dirty="0">
                <a:latin typeface="Calibri"/>
                <a:cs typeface="Calibri"/>
              </a:rPr>
              <a:t>Treating </a:t>
            </a:r>
            <a:r>
              <a:rPr sz="1200" spc="-5" dirty="0">
                <a:latin typeface="Calibri"/>
                <a:cs typeface="Calibri"/>
              </a:rPr>
              <a:t>Dentist,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what </a:t>
            </a:r>
            <a:r>
              <a:rPr sz="1200" dirty="0">
                <a:latin typeface="Calibri"/>
                <a:cs typeface="Calibri"/>
              </a:rPr>
              <a:t>type of  </a:t>
            </a:r>
            <a:r>
              <a:rPr sz="1200" spc="-5" dirty="0">
                <a:latin typeface="Calibri"/>
                <a:cs typeface="Calibri"/>
              </a:rPr>
              <a:t>submission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dirty="0">
                <a:latin typeface="Calibri"/>
                <a:cs typeface="Calibri"/>
              </a:rPr>
              <a:t>made. The </a:t>
            </a:r>
            <a:r>
              <a:rPr sz="1200" spc="-5" dirty="0">
                <a:latin typeface="Calibri"/>
                <a:cs typeface="Calibri"/>
              </a:rPr>
              <a:t>report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sorted </a:t>
            </a:r>
            <a:r>
              <a:rPr sz="1200" dirty="0">
                <a:latin typeface="Calibri"/>
                <a:cs typeface="Calibri"/>
              </a:rPr>
              <a:t>either by Member  ID or Member </a:t>
            </a:r>
            <a:r>
              <a:rPr sz="1200" spc="-10" dirty="0">
                <a:latin typeface="Calibri"/>
                <a:cs typeface="Calibri"/>
              </a:rPr>
              <a:t>Last </a:t>
            </a:r>
            <a:r>
              <a:rPr sz="1200" dirty="0">
                <a:latin typeface="Calibri"/>
                <a:cs typeface="Calibri"/>
              </a:rPr>
              <a:t>Name.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PRINT </a:t>
            </a:r>
            <a:r>
              <a:rPr sz="1200" b="1" dirty="0">
                <a:latin typeface="Calibri"/>
                <a:cs typeface="Calibri"/>
              </a:rPr>
              <a:t>THIS </a:t>
            </a:r>
            <a:r>
              <a:rPr sz="1200" b="1" spc="-30" dirty="0">
                <a:latin typeface="Calibri"/>
                <a:cs typeface="Calibri"/>
              </a:rPr>
              <a:t>PAGE </a:t>
            </a:r>
            <a:r>
              <a:rPr sz="1200" spc="-5" dirty="0">
                <a:latin typeface="Calibri"/>
                <a:cs typeface="Calibri"/>
              </a:rPr>
              <a:t>to print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report.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6590" y="3012948"/>
            <a:ext cx="6463294" cy="4014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3181985"/>
            <a:ext cx="6124575" cy="3676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3384" y="1010411"/>
            <a:ext cx="3264408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2166" y="1179525"/>
            <a:ext cx="2926080" cy="484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5" y="3095225"/>
            <a:ext cx="6464808" cy="2627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3255136"/>
            <a:ext cx="6126480" cy="22989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1197863"/>
            <a:ext cx="519684" cy="46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9958" y="125450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0" y="149987"/>
                </a:lnTo>
                <a:lnTo>
                  <a:pt x="149987" y="299974"/>
                </a:lnTo>
                <a:lnTo>
                  <a:pt x="149987" y="224917"/>
                </a:lnTo>
                <a:lnTo>
                  <a:pt x="381888" y="224917"/>
                </a:lnTo>
                <a:lnTo>
                  <a:pt x="381888" y="74929"/>
                </a:lnTo>
                <a:lnTo>
                  <a:pt x="149987" y="74929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9958" y="1254505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149987" y="74929"/>
                </a:lnTo>
                <a:lnTo>
                  <a:pt x="381888" y="74929"/>
                </a:lnTo>
                <a:lnTo>
                  <a:pt x="381888" y="224917"/>
                </a:lnTo>
                <a:lnTo>
                  <a:pt x="149987" y="224917"/>
                </a:lnTo>
                <a:lnTo>
                  <a:pt x="149987" y="299974"/>
                </a:lnTo>
                <a:lnTo>
                  <a:pt x="0" y="149987"/>
                </a:lnTo>
                <a:lnTo>
                  <a:pt x="149987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595" y="6524279"/>
            <a:ext cx="6464808" cy="1341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6684289"/>
            <a:ext cx="6126480" cy="1012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8947" y="5798104"/>
            <a:ext cx="6423660" cy="69723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410325" algn="l"/>
              </a:tabLst>
            </a:pPr>
            <a:r>
              <a:rPr sz="1600" u="sng" spc="-1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585858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0965">
              <a:lnSpc>
                <a:spcPct val="100000"/>
              </a:lnSpc>
              <a:spcBef>
                <a:spcPts val="825"/>
              </a:spcBef>
            </a:pPr>
            <a:r>
              <a:rPr sz="1200" spc="-5" dirty="0">
                <a:latin typeface="Calibri"/>
                <a:cs typeface="Calibri"/>
              </a:rPr>
              <a:t>Review payment details.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view additional </a:t>
            </a:r>
            <a:r>
              <a:rPr sz="1200" spc="-5" dirty="0">
                <a:latin typeface="Calibri"/>
                <a:cs typeface="Calibri"/>
              </a:rPr>
              <a:t>payments, click </a:t>
            </a:r>
            <a:r>
              <a:rPr sz="1200" b="1" spc="-5" dirty="0">
                <a:latin typeface="Calibri"/>
                <a:cs typeface="Calibri"/>
              </a:rPr>
              <a:t>VIEW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MORE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985" y="93980"/>
            <a:ext cx="6427470" cy="297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Remittance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3245485">
              <a:lnSpc>
                <a:spcPct val="100000"/>
              </a:lnSpc>
              <a:spcBef>
                <a:spcPts val="580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able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look up </a:t>
            </a:r>
            <a:r>
              <a:rPr sz="1200" spc="-5" dirty="0">
                <a:latin typeface="Calibri"/>
                <a:cs typeface="Calibri"/>
              </a:rPr>
              <a:t>past payments using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check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deposit </a:t>
            </a:r>
            <a:r>
              <a:rPr sz="1200" spc="-15" dirty="0">
                <a:latin typeface="Calibri"/>
                <a:cs typeface="Calibri"/>
              </a:rPr>
              <a:t>number, Payer </a:t>
            </a:r>
            <a:r>
              <a:rPr sz="1200" dirty="0">
                <a:latin typeface="Calibri"/>
                <a:cs typeface="Calibri"/>
              </a:rPr>
              <a:t>Name, </a:t>
            </a:r>
            <a:r>
              <a:rPr sz="1200" spc="-15" dirty="0">
                <a:latin typeface="Calibri"/>
                <a:cs typeface="Calibri"/>
              </a:rPr>
              <a:t>Payee  </a:t>
            </a:r>
            <a:r>
              <a:rPr sz="1200" dirty="0">
                <a:latin typeface="Calibri"/>
                <a:cs typeface="Calibri"/>
              </a:rPr>
              <a:t>Name, or </a:t>
            </a:r>
            <a:r>
              <a:rPr sz="1200" spc="-10" dirty="0">
                <a:latin typeface="Calibri"/>
                <a:cs typeface="Calibri"/>
              </a:rPr>
              <a:t>you can </a:t>
            </a:r>
            <a:r>
              <a:rPr sz="1200" dirty="0">
                <a:latin typeface="Calibri"/>
                <a:cs typeface="Calibri"/>
              </a:rPr>
              <a:t>opt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payments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-5" dirty="0">
                <a:latin typeface="Calibri"/>
                <a:cs typeface="Calibri"/>
              </a:rPr>
              <a:t>given </a:t>
            </a:r>
            <a:r>
              <a:rPr sz="1200" spc="-10" dirty="0">
                <a:latin typeface="Calibri"/>
                <a:cs typeface="Calibri"/>
              </a:rPr>
              <a:t>date range.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last eighteen months worth 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records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available. Select </a:t>
            </a:r>
            <a:r>
              <a:rPr sz="1200" b="1" spc="-10" dirty="0">
                <a:latin typeface="Calibri"/>
                <a:cs typeface="Calibri"/>
              </a:rPr>
              <a:t>Remittance </a:t>
            </a:r>
            <a:r>
              <a:rPr sz="1200" dirty="0">
                <a:latin typeface="Calibri"/>
                <a:cs typeface="Calibri"/>
              </a:rPr>
              <a:t>on  the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 marR="852805">
              <a:lnSpc>
                <a:spcPct val="100000"/>
              </a:lnSpc>
              <a:spcBef>
                <a:spcPts val="580"/>
              </a:spcBef>
            </a:pP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data you want </a:t>
            </a:r>
            <a:r>
              <a:rPr sz="1200" spc="-5" dirty="0">
                <a:latin typeface="Calibri"/>
                <a:cs typeface="Calibri"/>
              </a:rPr>
              <a:t>to search </a:t>
            </a:r>
            <a:r>
              <a:rPr sz="1200" dirty="0">
                <a:latin typeface="Calibri"/>
                <a:cs typeface="Calibri"/>
              </a:rPr>
              <a:t>on. The </a:t>
            </a:r>
            <a:r>
              <a:rPr sz="1200" spc="-5" dirty="0">
                <a:latin typeface="Calibri"/>
                <a:cs typeface="Calibri"/>
              </a:rPr>
              <a:t>last eighteen months worth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records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be  </a:t>
            </a:r>
            <a:r>
              <a:rPr sz="1200" spc="-5" dirty="0">
                <a:latin typeface="Calibri"/>
                <a:cs typeface="Calibri"/>
              </a:rPr>
              <a:t>available. Click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spc="-5" dirty="0">
                <a:latin typeface="Calibri"/>
                <a:cs typeface="Calibri"/>
              </a:rPr>
              <a:t>when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complete.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764" y="935736"/>
            <a:ext cx="2715768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5546" y="1104684"/>
            <a:ext cx="2377440" cy="50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5" y="2284465"/>
            <a:ext cx="6464808" cy="3454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2453258"/>
            <a:ext cx="6126480" cy="3117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098" y="5840724"/>
            <a:ext cx="6427470" cy="7848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20014" marR="302260">
              <a:lnSpc>
                <a:spcPct val="100000"/>
              </a:lnSpc>
              <a:spcBef>
                <a:spcPts val="505"/>
              </a:spcBef>
            </a:pPr>
            <a:r>
              <a:rPr sz="1200" spc="-5" dirty="0">
                <a:latin typeface="Calibri"/>
                <a:cs typeface="Calibri"/>
              </a:rPr>
              <a:t>Search results display </a:t>
            </a:r>
            <a:r>
              <a:rPr sz="1200" dirty="0">
                <a:latin typeface="Calibri"/>
                <a:cs typeface="Calibri"/>
              </a:rPr>
              <a:t>the title of the </a:t>
            </a:r>
            <a:r>
              <a:rPr sz="1200" spc="-5" dirty="0">
                <a:latin typeface="Calibri"/>
                <a:cs typeface="Calibri"/>
              </a:rPr>
              <a:t>document,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date </a:t>
            </a:r>
            <a:r>
              <a:rPr sz="1200" dirty="0">
                <a:latin typeface="Calibri"/>
                <a:cs typeface="Calibri"/>
              </a:rPr>
              <a:t>it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spc="-5" dirty="0">
                <a:latin typeface="Calibri"/>
                <a:cs typeface="Calibri"/>
              </a:rPr>
              <a:t>uploaded, </a:t>
            </a:r>
            <a:r>
              <a:rPr sz="1200" spc="-10" dirty="0">
                <a:latin typeface="Calibri"/>
                <a:cs typeface="Calibri"/>
              </a:rPr>
              <a:t>category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document,  </a:t>
            </a:r>
            <a:r>
              <a:rPr sz="1200" dirty="0">
                <a:latin typeface="Calibri"/>
                <a:cs typeface="Calibri"/>
              </a:rPr>
              <a:t>and a </a:t>
            </a:r>
            <a:r>
              <a:rPr sz="1200" spc="-5" dirty="0">
                <a:latin typeface="Calibri"/>
                <a:cs typeface="Calibri"/>
              </a:rPr>
              <a:t>brief </a:t>
            </a:r>
            <a:r>
              <a:rPr sz="1200" dirty="0">
                <a:latin typeface="Calibri"/>
                <a:cs typeface="Calibri"/>
              </a:rPr>
              <a:t>description.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DOWNLOAD </a:t>
            </a:r>
            <a:r>
              <a:rPr sz="1200" spc="-5" dirty="0">
                <a:latin typeface="Calibri"/>
                <a:cs typeface="Calibri"/>
              </a:rPr>
              <a:t>to download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document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read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51932" y="1129283"/>
            <a:ext cx="518160" cy="46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5492" y="1186814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0" y="149986"/>
                </a:lnTo>
                <a:lnTo>
                  <a:pt x="149987" y="299974"/>
                </a:lnTo>
                <a:lnTo>
                  <a:pt x="149987" y="225043"/>
                </a:lnTo>
                <a:lnTo>
                  <a:pt x="382016" y="225043"/>
                </a:lnTo>
                <a:lnTo>
                  <a:pt x="382016" y="75056"/>
                </a:lnTo>
                <a:lnTo>
                  <a:pt x="149987" y="75056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5492" y="1186814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149987" y="75056"/>
                </a:lnTo>
                <a:lnTo>
                  <a:pt x="382016" y="75056"/>
                </a:lnTo>
                <a:lnTo>
                  <a:pt x="382016" y="225043"/>
                </a:lnTo>
                <a:lnTo>
                  <a:pt x="149987" y="225043"/>
                </a:lnTo>
                <a:lnTo>
                  <a:pt x="149987" y="299974"/>
                </a:lnTo>
                <a:lnTo>
                  <a:pt x="0" y="149986"/>
                </a:lnTo>
                <a:lnTo>
                  <a:pt x="149987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4985" y="93980"/>
            <a:ext cx="6427470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View your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Document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3034665">
              <a:lnSpc>
                <a:spcPct val="100000"/>
              </a:lnSpc>
              <a:spcBef>
                <a:spcPts val="465"/>
              </a:spcBef>
            </a:pPr>
            <a:r>
              <a:rPr sz="1200" spc="-25" dirty="0">
                <a:latin typeface="Calibri"/>
                <a:cs typeface="Calibri"/>
              </a:rPr>
              <a:t>Your </a:t>
            </a:r>
            <a:r>
              <a:rPr sz="1200" spc="-5" dirty="0">
                <a:latin typeface="Calibri"/>
                <a:cs typeface="Calibri"/>
              </a:rPr>
              <a:t>Document </a:t>
            </a:r>
            <a:r>
              <a:rPr sz="1200" spc="-10" dirty="0">
                <a:latin typeface="Calibri"/>
                <a:cs typeface="Calibri"/>
              </a:rPr>
              <a:t>List </a:t>
            </a:r>
            <a:r>
              <a:rPr sz="1200" spc="-5" dirty="0">
                <a:latin typeface="Calibri"/>
                <a:cs typeface="Calibri"/>
              </a:rPr>
              <a:t>contains items that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been  </a:t>
            </a:r>
            <a:r>
              <a:rPr sz="1200" spc="-5" dirty="0">
                <a:latin typeface="Calibri"/>
                <a:cs typeface="Calibri"/>
              </a:rPr>
              <a:t>attached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reference. </a:t>
            </a: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spc="-5" dirty="0">
                <a:latin typeface="Calibri"/>
                <a:cs typeface="Calibri"/>
              </a:rPr>
              <a:t>Document List </a:t>
            </a:r>
            <a:r>
              <a:rPr sz="1200" dirty="0">
                <a:latin typeface="Calibri"/>
                <a:cs typeface="Calibri"/>
              </a:rPr>
              <a:t>on  the </a:t>
            </a:r>
            <a:r>
              <a:rPr sz="1200" spc="-10" dirty="0">
                <a:latin typeface="Calibri"/>
                <a:cs typeface="Calibri"/>
              </a:rPr>
              <a:t>navigation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104775" marR="19875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Leave </a:t>
            </a:r>
            <a:r>
              <a:rPr sz="1200" dirty="0">
                <a:latin typeface="Calibri"/>
                <a:cs typeface="Calibri"/>
              </a:rPr>
              <a:t>all fields blank 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10" dirty="0">
                <a:latin typeface="Calibri"/>
                <a:cs typeface="Calibri"/>
              </a:rPr>
              <a:t>SEARCH </a:t>
            </a:r>
            <a:r>
              <a:rPr sz="1200" spc="-5" dirty="0">
                <a:latin typeface="Calibri"/>
                <a:cs typeface="Calibri"/>
              </a:rPr>
              <a:t>to see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list </a:t>
            </a:r>
            <a:r>
              <a:rPr sz="1200" dirty="0">
                <a:latin typeface="Calibri"/>
                <a:cs typeface="Calibri"/>
              </a:rPr>
              <a:t>of all </a:t>
            </a:r>
            <a:r>
              <a:rPr sz="1200" spc="-5" dirty="0">
                <a:latin typeface="Calibri"/>
                <a:cs typeface="Calibri"/>
              </a:rPr>
              <a:t>documents. </a:t>
            </a:r>
            <a:r>
              <a:rPr sz="1200" spc="-10" dirty="0">
                <a:latin typeface="Calibri"/>
                <a:cs typeface="Calibri"/>
              </a:rPr>
              <a:t>Alternatively, </a:t>
            </a:r>
            <a:r>
              <a:rPr sz="1200" dirty="0">
                <a:latin typeface="Calibri"/>
                <a:cs typeface="Calibri"/>
              </a:rPr>
              <a:t>add </a:t>
            </a:r>
            <a:r>
              <a:rPr sz="1200" spc="-5" dirty="0">
                <a:latin typeface="Calibri"/>
                <a:cs typeface="Calibri"/>
              </a:rPr>
              <a:t>more  information 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fields </a:t>
            </a:r>
            <a:r>
              <a:rPr sz="1200" spc="-5" dirty="0">
                <a:latin typeface="Calibri"/>
                <a:cs typeface="Calibri"/>
              </a:rPr>
              <a:t>to narrow your results, such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searching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10" dirty="0">
                <a:latin typeface="Calibri"/>
                <a:cs typeface="Calibri"/>
              </a:rPr>
              <a:t>category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document.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6590" y="6650735"/>
            <a:ext cx="6463294" cy="1271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59" y="6819645"/>
            <a:ext cx="6124575" cy="9334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1138437"/>
            <a:ext cx="6099047" cy="3485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" y="1307591"/>
            <a:ext cx="5760720" cy="3147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3088" y="1293875"/>
            <a:ext cx="2304288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5111" y="1485646"/>
            <a:ext cx="1920239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985" y="93980"/>
            <a:ext cx="642747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Find 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Dentist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dirty="0">
                <a:latin typeface="Calibri"/>
                <a:cs typeface="Calibri"/>
              </a:rPr>
              <a:t>Find a </a:t>
            </a:r>
            <a:r>
              <a:rPr sz="1200" b="1" spc="-5" dirty="0">
                <a:latin typeface="Calibri"/>
                <a:cs typeface="Calibri"/>
              </a:rPr>
              <a:t>Dentist </a:t>
            </a:r>
            <a:r>
              <a:rPr sz="1200" dirty="0">
                <a:latin typeface="Calibri"/>
                <a:cs typeface="Calibri"/>
              </a:rPr>
              <a:t>on 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search </a:t>
            </a:r>
            <a:r>
              <a:rPr sz="1200" dirty="0">
                <a:latin typeface="Calibri"/>
                <a:cs typeface="Calibri"/>
              </a:rPr>
              <a:t>either by Plan or by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Member.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32" y="4436282"/>
            <a:ext cx="6427470" cy="176466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7950" marR="4942840">
              <a:lnSpc>
                <a:spcPct val="100000"/>
              </a:lnSpc>
              <a:spcBef>
                <a:spcPts val="725"/>
              </a:spcBef>
            </a:pPr>
            <a:r>
              <a:rPr sz="1200" spc="-5" dirty="0">
                <a:latin typeface="Calibri"/>
                <a:cs typeface="Calibri"/>
              </a:rPr>
              <a:t>Enter further search  criteria, </a:t>
            </a:r>
            <a:r>
              <a:rPr sz="1200" dirty="0">
                <a:latin typeface="Calibri"/>
                <a:cs typeface="Calibri"/>
              </a:rPr>
              <a:t>including </a:t>
            </a:r>
            <a:r>
              <a:rPr sz="1200" spc="-5" dirty="0">
                <a:latin typeface="Calibri"/>
                <a:cs typeface="Calibri"/>
              </a:rPr>
              <a:t>Zip  Code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search  radius. </a:t>
            </a:r>
            <a:r>
              <a:rPr sz="1200" dirty="0">
                <a:latin typeface="Calibri"/>
                <a:cs typeface="Calibri"/>
              </a:rPr>
              <a:t>Additional  </a:t>
            </a:r>
            <a:r>
              <a:rPr sz="1200" spc="-5" dirty="0">
                <a:latin typeface="Calibri"/>
                <a:cs typeface="Calibri"/>
              </a:rPr>
              <a:t>search details to  narrow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results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are  </a:t>
            </a:r>
            <a:r>
              <a:rPr sz="1200" dirty="0">
                <a:latin typeface="Calibri"/>
                <a:cs typeface="Calibri"/>
              </a:rPr>
              <a:t>optional.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7484" y="1505711"/>
            <a:ext cx="519684" cy="46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2188" y="1562861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0" y="149987"/>
                </a:lnTo>
                <a:lnTo>
                  <a:pt x="149987" y="299974"/>
                </a:lnTo>
                <a:lnTo>
                  <a:pt x="149987" y="225044"/>
                </a:lnTo>
                <a:lnTo>
                  <a:pt x="382015" y="225044"/>
                </a:lnTo>
                <a:lnTo>
                  <a:pt x="382015" y="74930"/>
                </a:lnTo>
                <a:lnTo>
                  <a:pt x="149987" y="74930"/>
                </a:lnTo>
                <a:lnTo>
                  <a:pt x="14998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2188" y="1562861"/>
            <a:ext cx="382270" cy="300355"/>
          </a:xfrm>
          <a:custGeom>
            <a:avLst/>
            <a:gdLst/>
            <a:ahLst/>
            <a:cxnLst/>
            <a:rect l="l" t="t" r="r" b="b"/>
            <a:pathLst>
              <a:path w="382270" h="300355">
                <a:moveTo>
                  <a:pt x="149987" y="0"/>
                </a:moveTo>
                <a:lnTo>
                  <a:pt x="149987" y="74930"/>
                </a:lnTo>
                <a:lnTo>
                  <a:pt x="382015" y="74930"/>
                </a:lnTo>
                <a:lnTo>
                  <a:pt x="382015" y="225044"/>
                </a:lnTo>
                <a:lnTo>
                  <a:pt x="149987" y="225044"/>
                </a:lnTo>
                <a:lnTo>
                  <a:pt x="149987" y="299974"/>
                </a:lnTo>
                <a:lnTo>
                  <a:pt x="0" y="149987"/>
                </a:lnTo>
                <a:lnTo>
                  <a:pt x="149987" y="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33955" y="4855442"/>
            <a:ext cx="4727448" cy="1530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2992" y="5025199"/>
            <a:ext cx="4389120" cy="1190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1095" y="6185915"/>
            <a:ext cx="4773167" cy="2348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2992" y="6377711"/>
            <a:ext cx="4389120" cy="1964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373131"/>
            <a:ext cx="6464808" cy="470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541525"/>
            <a:ext cx="6126480" cy="4369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480059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spc="-5" dirty="0">
                <a:latin typeface="Calibri"/>
                <a:cs typeface="Calibri"/>
              </a:rPr>
              <a:t>Contact </a:t>
            </a:r>
            <a:r>
              <a:rPr sz="1200" b="1" dirty="0">
                <a:latin typeface="Calibri"/>
                <a:cs typeface="Calibri"/>
              </a:rPr>
              <a:t>Us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The </a:t>
            </a:r>
            <a:r>
              <a:rPr sz="1200" spc="-5" dirty="0">
                <a:latin typeface="Calibri"/>
                <a:cs typeface="Calibri"/>
              </a:rPr>
              <a:t>page lists </a:t>
            </a:r>
            <a:r>
              <a:rPr sz="1200" dirty="0">
                <a:latin typeface="Calibri"/>
                <a:cs typeface="Calibri"/>
              </a:rPr>
              <a:t>the phone number and mailing  </a:t>
            </a:r>
            <a:r>
              <a:rPr sz="1200" spc="-5" dirty="0">
                <a:latin typeface="Calibri"/>
                <a:cs typeface="Calibri"/>
              </a:rPr>
              <a:t>address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spc="-5" dirty="0">
                <a:latin typeface="Calibri"/>
                <a:cs typeface="Calibri"/>
              </a:rPr>
              <a:t>Customer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Service.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7503" y="1513205"/>
            <a:ext cx="478155" cy="244475"/>
          </a:xfrm>
          <a:custGeom>
            <a:avLst/>
            <a:gdLst/>
            <a:ahLst/>
            <a:cxnLst/>
            <a:rect l="l" t="t" r="r" b="b"/>
            <a:pathLst>
              <a:path w="478154" h="244475">
                <a:moveTo>
                  <a:pt x="0" y="244475"/>
                </a:moveTo>
                <a:lnTo>
                  <a:pt x="477939" y="244475"/>
                </a:lnTo>
                <a:lnTo>
                  <a:pt x="477939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136893"/>
            <a:ext cx="6464808" cy="4698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297050"/>
            <a:ext cx="6126480" cy="4369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spc="-5" dirty="0">
                <a:latin typeface="Calibri"/>
                <a:cs typeface="Calibri"/>
              </a:rPr>
              <a:t>Contact </a:t>
            </a:r>
            <a:r>
              <a:rPr sz="1200" b="1" dirty="0">
                <a:latin typeface="Calibri"/>
                <a:cs typeface="Calibri"/>
              </a:rPr>
              <a:t>Us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Submit an </a:t>
            </a:r>
            <a:r>
              <a:rPr sz="1200" b="1" dirty="0">
                <a:latin typeface="Calibri"/>
                <a:cs typeface="Calibri"/>
              </a:rPr>
              <a:t>Inquiry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link.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7503" y="1268730"/>
            <a:ext cx="478155" cy="244475"/>
          </a:xfrm>
          <a:custGeom>
            <a:avLst/>
            <a:gdLst/>
            <a:ahLst/>
            <a:cxnLst/>
            <a:rect l="l" t="t" r="r" b="b"/>
            <a:pathLst>
              <a:path w="478154" h="244475">
                <a:moveTo>
                  <a:pt x="0" y="244475"/>
                </a:moveTo>
                <a:lnTo>
                  <a:pt x="477939" y="244475"/>
                </a:lnTo>
                <a:lnTo>
                  <a:pt x="477939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665" y="5198109"/>
            <a:ext cx="768350" cy="256540"/>
          </a:xfrm>
          <a:custGeom>
            <a:avLst/>
            <a:gdLst/>
            <a:ahLst/>
            <a:cxnLst/>
            <a:rect l="l" t="t" r="r" b="b"/>
            <a:pathLst>
              <a:path w="768350" h="256539">
                <a:moveTo>
                  <a:pt x="0" y="128015"/>
                </a:moveTo>
                <a:lnTo>
                  <a:pt x="24027" y="83383"/>
                </a:lnTo>
                <a:lnTo>
                  <a:pt x="90323" y="45573"/>
                </a:lnTo>
                <a:lnTo>
                  <a:pt x="136611" y="30137"/>
                </a:lnTo>
                <a:lnTo>
                  <a:pt x="190212" y="17497"/>
                </a:lnTo>
                <a:lnTo>
                  <a:pt x="250041" y="8019"/>
                </a:lnTo>
                <a:lnTo>
                  <a:pt x="315015" y="2065"/>
                </a:lnTo>
                <a:lnTo>
                  <a:pt x="384048" y="0"/>
                </a:lnTo>
                <a:lnTo>
                  <a:pt x="453080" y="2065"/>
                </a:lnTo>
                <a:lnTo>
                  <a:pt x="518054" y="8019"/>
                </a:lnTo>
                <a:lnTo>
                  <a:pt x="577883" y="17497"/>
                </a:lnTo>
                <a:lnTo>
                  <a:pt x="631484" y="30137"/>
                </a:lnTo>
                <a:lnTo>
                  <a:pt x="677772" y="45573"/>
                </a:lnTo>
                <a:lnTo>
                  <a:pt x="715661" y="63443"/>
                </a:lnTo>
                <a:lnTo>
                  <a:pt x="761908" y="105028"/>
                </a:lnTo>
                <a:lnTo>
                  <a:pt x="768096" y="128015"/>
                </a:lnTo>
                <a:lnTo>
                  <a:pt x="761908" y="151036"/>
                </a:lnTo>
                <a:lnTo>
                  <a:pt x="715661" y="192644"/>
                </a:lnTo>
                <a:lnTo>
                  <a:pt x="677772" y="210510"/>
                </a:lnTo>
                <a:lnTo>
                  <a:pt x="631484" y="225936"/>
                </a:lnTo>
                <a:lnTo>
                  <a:pt x="577883" y="238562"/>
                </a:lnTo>
                <a:lnTo>
                  <a:pt x="518054" y="248027"/>
                </a:lnTo>
                <a:lnTo>
                  <a:pt x="453080" y="253970"/>
                </a:lnTo>
                <a:lnTo>
                  <a:pt x="384048" y="256031"/>
                </a:lnTo>
                <a:lnTo>
                  <a:pt x="315015" y="253970"/>
                </a:lnTo>
                <a:lnTo>
                  <a:pt x="250041" y="248027"/>
                </a:lnTo>
                <a:lnTo>
                  <a:pt x="190212" y="238562"/>
                </a:lnTo>
                <a:lnTo>
                  <a:pt x="136611" y="225936"/>
                </a:lnTo>
                <a:lnTo>
                  <a:pt x="90323" y="210510"/>
                </a:lnTo>
                <a:lnTo>
                  <a:pt x="52434" y="192644"/>
                </a:lnTo>
                <a:lnTo>
                  <a:pt x="6187" y="151036"/>
                </a:lnTo>
                <a:lnTo>
                  <a:pt x="0" y="128015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985" y="5722384"/>
            <a:ext cx="6427470" cy="7721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 marR="457200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Indicate whether your </a:t>
            </a:r>
            <a:r>
              <a:rPr sz="1200" dirty="0">
                <a:latin typeface="Calibri"/>
                <a:cs typeface="Calibri"/>
              </a:rPr>
              <a:t>inquiry </a:t>
            </a:r>
            <a:r>
              <a:rPr sz="1200" spc="-5" dirty="0">
                <a:latin typeface="Calibri"/>
                <a:cs typeface="Calibri"/>
              </a:rPr>
              <a:t>concerns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disagreement with </a:t>
            </a:r>
            <a:r>
              <a:rPr sz="1200" dirty="0">
                <a:latin typeface="Calibri"/>
                <a:cs typeface="Calibri"/>
              </a:rPr>
              <a:t>a decision made about a Denial of  </a:t>
            </a:r>
            <a:r>
              <a:rPr sz="1200" spc="-5" dirty="0">
                <a:latin typeface="Calibri"/>
                <a:cs typeface="Calibri"/>
              </a:rPr>
              <a:t>Service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Payment </a:t>
            </a:r>
            <a:r>
              <a:rPr sz="1200" dirty="0">
                <a:latin typeface="Calibri"/>
                <a:cs typeface="Calibri"/>
              </a:rPr>
              <a:t>of 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Claim.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736" y="6402323"/>
            <a:ext cx="6510528" cy="2084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59" y="6594906"/>
            <a:ext cx="6126480" cy="17004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2299697"/>
            <a:ext cx="6464808" cy="263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2459735"/>
            <a:ext cx="6126480" cy="230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2068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Register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610419"/>
            <a:ext cx="6427470" cy="159915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 dirty="0">
              <a:latin typeface="Calibri"/>
              <a:cs typeface="Calibri"/>
            </a:endParaRPr>
          </a:p>
          <a:p>
            <a:pPr marL="104775" marR="17018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latin typeface="Calibri"/>
                <a:cs typeface="Calibri"/>
              </a:rPr>
              <a:t>The only </a:t>
            </a:r>
            <a:r>
              <a:rPr sz="1200" spc="-15" dirty="0">
                <a:latin typeface="Calibri"/>
                <a:cs typeface="Calibri"/>
              </a:rPr>
              <a:t>way </a:t>
            </a:r>
            <a:r>
              <a:rPr sz="1200" spc="-5" dirty="0">
                <a:latin typeface="Calibri"/>
                <a:cs typeface="Calibri"/>
              </a:rPr>
              <a:t>to self-register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Portal </a:t>
            </a:r>
            <a:r>
              <a:rPr sz="1200" dirty="0">
                <a:latin typeface="Calibri"/>
                <a:cs typeface="Calibri"/>
              </a:rPr>
              <a:t>is as a </a:t>
            </a:r>
            <a:r>
              <a:rPr sz="1200" i="1" spc="-5" dirty="0">
                <a:latin typeface="Calibri"/>
                <a:cs typeface="Calibri"/>
              </a:rPr>
              <a:t>Super User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order to </a:t>
            </a:r>
            <a:r>
              <a:rPr sz="1200" dirty="0">
                <a:latin typeface="Calibri"/>
                <a:cs typeface="Calibri"/>
              </a:rPr>
              <a:t>do this,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about both the </a:t>
            </a:r>
            <a:r>
              <a:rPr sz="1200" spc="-5" dirty="0">
                <a:latin typeface="Calibri"/>
                <a:cs typeface="Calibri"/>
              </a:rPr>
              <a:t>business office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specific details </a:t>
            </a:r>
            <a:r>
              <a:rPr sz="1200" dirty="0">
                <a:latin typeface="Calibri"/>
                <a:cs typeface="Calibri"/>
              </a:rPr>
              <a:t>on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least </a:t>
            </a:r>
            <a:r>
              <a:rPr sz="1200" dirty="0">
                <a:latin typeface="Calibri"/>
                <a:cs typeface="Calibri"/>
              </a:rPr>
              <a:t>one of the </a:t>
            </a:r>
            <a:r>
              <a:rPr sz="1200" spc="-5" dirty="0">
                <a:latin typeface="Calibri"/>
                <a:cs typeface="Calibri"/>
              </a:rPr>
              <a:t>Providers 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that office. </a:t>
            </a:r>
            <a:r>
              <a:rPr sz="1200" spc="-15" dirty="0">
                <a:latin typeface="Calibri"/>
                <a:cs typeface="Calibri"/>
              </a:rPr>
              <a:t>Key </a:t>
            </a:r>
            <a:r>
              <a:rPr sz="1200" spc="-5" dirty="0">
                <a:latin typeface="Calibri"/>
                <a:cs typeface="Calibri"/>
              </a:rPr>
              <a:t>information that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need in </a:t>
            </a:r>
            <a:r>
              <a:rPr sz="1200" spc="-5" dirty="0">
                <a:latin typeface="Calibri"/>
                <a:cs typeface="Calibri"/>
              </a:rPr>
              <a:t>order to self-register </a:t>
            </a:r>
            <a:r>
              <a:rPr sz="1200" dirty="0">
                <a:latin typeface="Calibri"/>
                <a:cs typeface="Calibri"/>
              </a:rPr>
              <a:t>include the </a:t>
            </a:r>
            <a:r>
              <a:rPr sz="1200" spc="-5" dirty="0">
                <a:latin typeface="Calibri"/>
                <a:cs typeface="Calibri"/>
              </a:rPr>
              <a:t>Provider’s </a:t>
            </a:r>
            <a:r>
              <a:rPr sz="1200" b="1" spc="-5" dirty="0">
                <a:latin typeface="Calibri"/>
                <a:cs typeface="Calibri"/>
              </a:rPr>
              <a:t>first  and last name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b="1" dirty="0">
                <a:latin typeface="Calibri"/>
                <a:cs typeface="Calibri"/>
              </a:rPr>
              <a:t>NPI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b="1" spc="-5" dirty="0">
                <a:latin typeface="Calibri"/>
                <a:cs typeface="Calibri"/>
              </a:rPr>
              <a:t>license </a:t>
            </a:r>
            <a:r>
              <a:rPr sz="1200" b="1" dirty="0">
                <a:latin typeface="Calibri"/>
                <a:cs typeface="Calibri"/>
              </a:rPr>
              <a:t>number</a:t>
            </a:r>
            <a:r>
              <a:rPr sz="1200" dirty="0">
                <a:latin typeface="Calibri"/>
                <a:cs typeface="Calibri"/>
              </a:rPr>
              <a:t>, as </a:t>
            </a:r>
            <a:r>
              <a:rPr sz="1200" spc="-5" dirty="0">
                <a:latin typeface="Calibri"/>
                <a:cs typeface="Calibri"/>
              </a:rPr>
              <a:t>well </a:t>
            </a:r>
            <a:r>
              <a:rPr sz="1200" dirty="0">
                <a:latin typeface="Calibri"/>
                <a:cs typeface="Calibri"/>
              </a:rPr>
              <a:t>as the </a:t>
            </a:r>
            <a:r>
              <a:rPr sz="1200" b="1" spc="-10" dirty="0">
                <a:latin typeface="Calibri"/>
                <a:cs typeface="Calibri"/>
              </a:rPr>
              <a:t>tax </a:t>
            </a:r>
            <a:r>
              <a:rPr sz="1200" b="1" dirty="0">
                <a:latin typeface="Calibri"/>
                <a:cs typeface="Calibri"/>
              </a:rPr>
              <a:t>ID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practice</a:t>
            </a:r>
            <a:r>
              <a:rPr lang="en-US" sz="1200" spc="-5" dirty="0">
                <a:latin typeface="Calibri"/>
                <a:cs typeface="Calibri"/>
              </a:rPr>
              <a:t> without any dashes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are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designated </a:t>
            </a:r>
            <a:r>
              <a:rPr sz="1200" dirty="0">
                <a:latin typeface="Calibri"/>
                <a:cs typeface="Calibri"/>
              </a:rPr>
              <a:t>Super </a:t>
            </a:r>
            <a:r>
              <a:rPr sz="1200" spc="-5" dirty="0">
                <a:latin typeface="Calibri"/>
                <a:cs typeface="Calibri"/>
              </a:rPr>
              <a:t>User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practice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information available, </a:t>
            </a:r>
            <a:r>
              <a:rPr sz="1200" spc="-10" dirty="0">
                <a:latin typeface="Calibri"/>
                <a:cs typeface="Calibri"/>
              </a:rPr>
              <a:t>go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endParaRPr sz="12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5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https://provider.masshealth-dental.net/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REGISTER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4997" y="4256659"/>
            <a:ext cx="960119" cy="244475"/>
          </a:xfrm>
          <a:custGeom>
            <a:avLst/>
            <a:gdLst/>
            <a:ahLst/>
            <a:cxnLst/>
            <a:rect l="l" t="t" r="r" b="b"/>
            <a:pathLst>
              <a:path w="960120" h="244475">
                <a:moveTo>
                  <a:pt x="0" y="244475"/>
                </a:moveTo>
                <a:lnTo>
                  <a:pt x="960120" y="244475"/>
                </a:lnTo>
                <a:lnTo>
                  <a:pt x="96012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15" y="2795016"/>
            <a:ext cx="3098292" cy="1446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384" y="2801111"/>
            <a:ext cx="3022091" cy="1466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7133" y="2987687"/>
            <a:ext cx="2713990" cy="106235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 marR="166370">
              <a:lnSpc>
                <a:spcPct val="100000"/>
              </a:lnSpc>
              <a:spcBef>
                <a:spcPts val="295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dirty="0">
                <a:latin typeface="Calibri"/>
                <a:cs typeface="Calibri"/>
              </a:rPr>
              <a:t>A </a:t>
            </a:r>
            <a:r>
              <a:rPr sz="1050" i="1" spc="-5" dirty="0">
                <a:latin typeface="Calibri"/>
                <a:cs typeface="Calibri"/>
              </a:rPr>
              <a:t>Super User </a:t>
            </a:r>
            <a:r>
              <a:rPr sz="1050" dirty="0">
                <a:latin typeface="Calibri"/>
                <a:cs typeface="Calibri"/>
              </a:rPr>
              <a:t>is someone in your </a:t>
            </a:r>
            <a:r>
              <a:rPr sz="1050" spc="-5" dirty="0">
                <a:latin typeface="Calibri"/>
                <a:cs typeface="Calibri"/>
              </a:rPr>
              <a:t>practice  </a:t>
            </a:r>
            <a:r>
              <a:rPr sz="1050" dirty="0">
                <a:latin typeface="Calibri"/>
                <a:cs typeface="Calibri"/>
              </a:rPr>
              <a:t>who </a:t>
            </a:r>
            <a:r>
              <a:rPr sz="1050" spc="-5" dirty="0">
                <a:latin typeface="Calibri"/>
                <a:cs typeface="Calibri"/>
              </a:rPr>
              <a:t>has complete administrative privileges  across </a:t>
            </a:r>
            <a:r>
              <a:rPr sz="1050" dirty="0">
                <a:latin typeface="Calibri"/>
                <a:cs typeface="Calibri"/>
              </a:rPr>
              <a:t>your </a:t>
            </a:r>
            <a:r>
              <a:rPr sz="1050" spc="-5" dirty="0">
                <a:latin typeface="Calibri"/>
                <a:cs typeface="Calibri"/>
              </a:rPr>
              <a:t>organization, including </a:t>
            </a:r>
            <a:r>
              <a:rPr sz="1050" dirty="0">
                <a:latin typeface="Calibri"/>
                <a:cs typeface="Calibri"/>
              </a:rPr>
              <a:t>access </a:t>
            </a:r>
            <a:r>
              <a:rPr sz="1050" spc="-5" dirty="0">
                <a:latin typeface="Calibri"/>
                <a:cs typeface="Calibri"/>
              </a:rPr>
              <a:t>to  </a:t>
            </a:r>
            <a:r>
              <a:rPr sz="1050" dirty="0">
                <a:latin typeface="Calibri"/>
                <a:cs typeface="Calibri"/>
              </a:rPr>
              <a:t>all employee and </a:t>
            </a:r>
            <a:r>
              <a:rPr sz="1050" spc="-5" dirty="0">
                <a:latin typeface="Calibri"/>
                <a:cs typeface="Calibri"/>
              </a:rPr>
              <a:t>patient </a:t>
            </a:r>
            <a:r>
              <a:rPr sz="1050" dirty="0">
                <a:latin typeface="Calibri"/>
                <a:cs typeface="Calibri"/>
              </a:rPr>
              <a:t>records. It is  recommend </a:t>
            </a:r>
            <a:r>
              <a:rPr sz="1050" spc="-5" dirty="0">
                <a:latin typeface="Calibri"/>
                <a:cs typeface="Calibri"/>
              </a:rPr>
              <a:t>that </a:t>
            </a:r>
            <a:r>
              <a:rPr sz="1050" dirty="0">
                <a:latin typeface="Calibri"/>
                <a:cs typeface="Calibri"/>
              </a:rPr>
              <a:t>you restrict </a:t>
            </a:r>
            <a:r>
              <a:rPr sz="1050" spc="-5" dirty="0">
                <a:latin typeface="Calibri"/>
                <a:cs typeface="Calibri"/>
              </a:rPr>
              <a:t>the number </a:t>
            </a:r>
            <a:r>
              <a:rPr sz="1050" dirty="0">
                <a:latin typeface="Calibri"/>
                <a:cs typeface="Calibri"/>
              </a:rPr>
              <a:t>of  </a:t>
            </a:r>
            <a:r>
              <a:rPr sz="1050" i="1" spc="-5" dirty="0">
                <a:latin typeface="Calibri"/>
                <a:cs typeface="Calibri"/>
              </a:rPr>
              <a:t>Super Users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minimum.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1662" y="5116034"/>
            <a:ext cx="6074675" cy="1406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327" y="5068823"/>
            <a:ext cx="6164580" cy="1542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273" y="5276088"/>
            <a:ext cx="5737860" cy="107759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15113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latin typeface="Calibri"/>
                <a:cs typeface="Calibri"/>
              </a:rPr>
              <a:t>Tip: </a:t>
            </a:r>
            <a:r>
              <a:rPr sz="1600" dirty="0">
                <a:latin typeface="Calibri"/>
                <a:cs typeface="Calibri"/>
              </a:rPr>
              <a:t>If </a:t>
            </a:r>
            <a:r>
              <a:rPr sz="1600" spc="-15" dirty="0">
                <a:latin typeface="Calibri"/>
                <a:cs typeface="Calibri"/>
              </a:rPr>
              <a:t>you are </a:t>
            </a:r>
            <a:r>
              <a:rPr sz="1600" spc="-10" dirty="0">
                <a:latin typeface="Calibri"/>
                <a:cs typeface="Calibri"/>
              </a:rPr>
              <a:t>unsure whether </a:t>
            </a:r>
            <a:r>
              <a:rPr sz="1600" spc="-15" dirty="0">
                <a:latin typeface="Calibri"/>
                <a:cs typeface="Calibri"/>
              </a:rPr>
              <a:t>you are </a:t>
            </a:r>
            <a:r>
              <a:rPr sz="1600" spc="-5" dirty="0">
                <a:latin typeface="Calibri"/>
                <a:cs typeface="Calibri"/>
              </a:rPr>
              <a:t>a designated </a:t>
            </a:r>
            <a:r>
              <a:rPr sz="1600" spc="-10" dirty="0">
                <a:latin typeface="Calibri"/>
                <a:cs typeface="Calibri"/>
              </a:rPr>
              <a:t>Super </a:t>
            </a:r>
            <a:r>
              <a:rPr sz="1600" spc="-5" dirty="0">
                <a:latin typeface="Calibri"/>
                <a:cs typeface="Calibri"/>
              </a:rPr>
              <a:t>User </a:t>
            </a:r>
            <a:r>
              <a:rPr sz="1600" spc="-20" dirty="0">
                <a:latin typeface="Calibri"/>
                <a:cs typeface="Calibri"/>
              </a:rPr>
              <a:t>for  </a:t>
            </a:r>
            <a:r>
              <a:rPr sz="1600" spc="-15" dirty="0">
                <a:latin typeface="Calibri"/>
                <a:cs typeface="Calibri"/>
              </a:rPr>
              <a:t>your </a:t>
            </a:r>
            <a:r>
              <a:rPr sz="1600" spc="-10" dirty="0">
                <a:latin typeface="Calibri"/>
                <a:cs typeface="Calibri"/>
              </a:rPr>
              <a:t>practice and/or not </a:t>
            </a:r>
            <a:r>
              <a:rPr sz="1600" spc="-15" dirty="0">
                <a:latin typeface="Calibri"/>
                <a:cs typeface="Calibri"/>
              </a:rPr>
              <a:t>sure </a:t>
            </a:r>
            <a:r>
              <a:rPr sz="1600" spc="-5" dirty="0">
                <a:latin typeface="Calibri"/>
                <a:cs typeface="Calibri"/>
              </a:rPr>
              <a:t>if </a:t>
            </a:r>
            <a:r>
              <a:rPr sz="1600" spc="-15" dirty="0">
                <a:latin typeface="Calibri"/>
                <a:cs typeface="Calibri"/>
              </a:rPr>
              <a:t>you have </a:t>
            </a:r>
            <a:r>
              <a:rPr sz="1600" dirty="0">
                <a:latin typeface="Calibri"/>
                <a:cs typeface="Calibri"/>
              </a:rPr>
              <a:t>all </a:t>
            </a:r>
            <a:r>
              <a:rPr sz="1600" spc="-5" dirty="0">
                <a:latin typeface="Calibri"/>
                <a:cs typeface="Calibri"/>
              </a:rPr>
              <a:t>of the </a:t>
            </a:r>
            <a:r>
              <a:rPr sz="1600" spc="-10" dirty="0">
                <a:latin typeface="Calibri"/>
                <a:cs typeface="Calibri"/>
              </a:rPr>
              <a:t>necessary  information to </a:t>
            </a:r>
            <a:r>
              <a:rPr sz="1600" spc="-15" dirty="0">
                <a:latin typeface="Calibri"/>
                <a:cs typeface="Calibri"/>
              </a:rPr>
              <a:t>self-register, </a:t>
            </a:r>
            <a:r>
              <a:rPr sz="1600" spc="-5" dirty="0">
                <a:latin typeface="Calibri"/>
                <a:cs typeface="Calibri"/>
              </a:rPr>
              <a:t>please </a:t>
            </a:r>
            <a:r>
              <a:rPr sz="1600" spc="-10" dirty="0">
                <a:latin typeface="Calibri"/>
                <a:cs typeface="Calibri"/>
              </a:rPr>
              <a:t>contact </a:t>
            </a:r>
            <a:r>
              <a:rPr sz="1600" spc="-15" dirty="0">
                <a:latin typeface="Calibri"/>
                <a:cs typeface="Calibri"/>
              </a:rPr>
              <a:t>your </a:t>
            </a:r>
            <a:r>
              <a:rPr sz="1600" spc="-5" dirty="0">
                <a:latin typeface="Calibri"/>
                <a:cs typeface="Calibri"/>
              </a:rPr>
              <a:t>MassHealth  </a:t>
            </a:r>
            <a:r>
              <a:rPr sz="1600" spc="-15" dirty="0">
                <a:latin typeface="Calibri"/>
                <a:cs typeface="Calibri"/>
              </a:rPr>
              <a:t>representative.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93980"/>
            <a:ext cx="642747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Submit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 marR="375285">
              <a:lnSpc>
                <a:spcPct val="100000"/>
              </a:lnSpc>
              <a:spcBef>
                <a:spcPts val="465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your reason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inquiry is </a:t>
            </a:r>
            <a:r>
              <a:rPr sz="1200" spc="-5" dirty="0">
                <a:latin typeface="Calibri"/>
                <a:cs typeface="Calibri"/>
              </a:rPr>
              <a:t>to disagree with </a:t>
            </a:r>
            <a:r>
              <a:rPr sz="1200" dirty="0">
                <a:latin typeface="Calibri"/>
                <a:cs typeface="Calibri"/>
              </a:rPr>
              <a:t>a Denial of </a:t>
            </a:r>
            <a:r>
              <a:rPr sz="1200" spc="-5" dirty="0">
                <a:latin typeface="Calibri"/>
                <a:cs typeface="Calibri"/>
              </a:rPr>
              <a:t>Service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Payment </a:t>
            </a:r>
            <a:r>
              <a:rPr sz="1200" dirty="0">
                <a:latin typeface="Calibri"/>
                <a:cs typeface="Calibri"/>
              </a:rPr>
              <a:t>of a </a:t>
            </a:r>
            <a:r>
              <a:rPr sz="1200" spc="-5" dirty="0">
                <a:latin typeface="Calibri"/>
                <a:cs typeface="Calibri"/>
              </a:rPr>
              <a:t>Claim, select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appropriate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type,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Claim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Authorization </a:t>
            </a:r>
            <a:r>
              <a:rPr sz="1200" dirty="0">
                <a:latin typeface="Calibri"/>
                <a:cs typeface="Calibri"/>
              </a:rPr>
              <a:t>number and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SUBMIT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85" y="4206554"/>
            <a:ext cx="6427470" cy="9553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 dirty="0">
              <a:latin typeface="Calibri"/>
              <a:cs typeface="Calibri"/>
            </a:endParaRPr>
          </a:p>
          <a:p>
            <a:pPr marL="104775" marR="259079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latin typeface="Calibri"/>
                <a:cs typeface="Calibri"/>
              </a:rPr>
              <a:t>Alternatively,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are submitting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Complaint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General </a:t>
            </a:r>
            <a:r>
              <a:rPr sz="1200" spc="-15" dirty="0">
                <a:latin typeface="Calibri"/>
                <a:cs typeface="Calibri"/>
              </a:rPr>
              <a:t>Inquiry, </a:t>
            </a:r>
            <a:r>
              <a:rPr lang="en-US" sz="1200" spc="-15" dirty="0">
                <a:latin typeface="Calibri"/>
                <a:cs typeface="Calibri"/>
              </a:rPr>
              <a:t>select “</a:t>
            </a:r>
            <a:r>
              <a:rPr lang="en-US" sz="1200" b="1" spc="-15" dirty="0">
                <a:latin typeface="Calibri"/>
                <a:cs typeface="Calibri"/>
              </a:rPr>
              <a:t>NO</a:t>
            </a:r>
            <a:r>
              <a:rPr lang="en-US" sz="1200" spc="-15" dirty="0">
                <a:latin typeface="Calibri"/>
                <a:cs typeface="Calibri"/>
              </a:rPr>
              <a:t>” you don’t disagree with a denial. F</a:t>
            </a:r>
            <a:r>
              <a:rPr sz="1200" dirty="0">
                <a:latin typeface="Calibri"/>
                <a:cs typeface="Calibri"/>
              </a:rPr>
              <a:t>ill in as much </a:t>
            </a:r>
            <a:r>
              <a:rPr sz="1200" spc="-5" dirty="0">
                <a:latin typeface="Calibri"/>
                <a:cs typeface="Calibri"/>
              </a:rPr>
              <a:t>detail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possible </a:t>
            </a:r>
            <a:r>
              <a:rPr sz="1200" spc="-10" dirty="0">
                <a:latin typeface="Calibri"/>
                <a:cs typeface="Calibri"/>
              </a:rPr>
              <a:t>regarding </a:t>
            </a:r>
            <a:r>
              <a:rPr sz="1200" dirty="0">
                <a:latin typeface="Calibri"/>
                <a:cs typeface="Calibri"/>
              </a:rPr>
              <a:t>the issue and </a:t>
            </a:r>
            <a:r>
              <a:rPr sz="1200" spc="-5" dirty="0">
                <a:latin typeface="Calibri"/>
                <a:cs typeface="Calibri"/>
              </a:rPr>
              <a:t>your desired outcome.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also upload </a:t>
            </a:r>
            <a:r>
              <a:rPr sz="1200" spc="-5" dirty="0">
                <a:latin typeface="Calibri"/>
                <a:cs typeface="Calibri"/>
              </a:rPr>
              <a:t>supporting documentation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b="1" dirty="0">
                <a:latin typeface="Calibri"/>
                <a:cs typeface="Calibri"/>
              </a:rPr>
              <a:t>ADD FILE</a:t>
            </a:r>
            <a:r>
              <a:rPr sz="1200" dirty="0">
                <a:latin typeface="Calibri"/>
                <a:cs typeface="Calibri"/>
              </a:rPr>
              <a:t>. When </a:t>
            </a:r>
            <a:r>
              <a:rPr sz="1200" spc="-5" dirty="0">
                <a:latin typeface="Calibri"/>
                <a:cs typeface="Calibri"/>
              </a:rPr>
              <a:t>complete, click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SUBMIT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736" y="1371600"/>
            <a:ext cx="6510528" cy="298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1563624"/>
            <a:ext cx="6126480" cy="2597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736" y="5091684"/>
            <a:ext cx="6510528" cy="3342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5284101"/>
            <a:ext cx="6126480" cy="29578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136893"/>
            <a:ext cx="6464808" cy="4698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297050"/>
            <a:ext cx="6126480" cy="4369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10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Select </a:t>
            </a:r>
            <a:r>
              <a:rPr sz="1200" b="1" spc="-5" dirty="0">
                <a:latin typeface="Calibri"/>
                <a:cs typeface="Calibri"/>
              </a:rPr>
              <a:t>Contact </a:t>
            </a:r>
            <a:r>
              <a:rPr sz="1200" b="1" dirty="0">
                <a:latin typeface="Calibri"/>
                <a:cs typeface="Calibri"/>
              </a:rPr>
              <a:t>Us </a:t>
            </a:r>
            <a:r>
              <a:rPr sz="1200" spc="-10" dirty="0">
                <a:latin typeface="Calibri"/>
                <a:cs typeface="Calibri"/>
              </a:rPr>
              <a:t>from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menu.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dirty="0">
                <a:latin typeface="Calibri"/>
                <a:cs typeface="Calibri"/>
              </a:rPr>
              <a:t>Inquiry </a:t>
            </a:r>
            <a:r>
              <a:rPr sz="1200" b="1" spc="-10" dirty="0">
                <a:latin typeface="Calibri"/>
                <a:cs typeface="Calibri"/>
              </a:rPr>
              <a:t>Management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link.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7503" y="1268730"/>
            <a:ext cx="478155" cy="244475"/>
          </a:xfrm>
          <a:custGeom>
            <a:avLst/>
            <a:gdLst/>
            <a:ahLst/>
            <a:cxnLst/>
            <a:rect l="l" t="t" r="r" b="b"/>
            <a:pathLst>
              <a:path w="478154" h="244475">
                <a:moveTo>
                  <a:pt x="0" y="244475"/>
                </a:moveTo>
                <a:lnTo>
                  <a:pt x="477939" y="244475"/>
                </a:lnTo>
                <a:lnTo>
                  <a:pt x="477939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665" y="5389498"/>
            <a:ext cx="768350" cy="256540"/>
          </a:xfrm>
          <a:custGeom>
            <a:avLst/>
            <a:gdLst/>
            <a:ahLst/>
            <a:cxnLst/>
            <a:rect l="l" t="t" r="r" b="b"/>
            <a:pathLst>
              <a:path w="768350" h="256539">
                <a:moveTo>
                  <a:pt x="0" y="128015"/>
                </a:moveTo>
                <a:lnTo>
                  <a:pt x="24027" y="83383"/>
                </a:lnTo>
                <a:lnTo>
                  <a:pt x="90323" y="45573"/>
                </a:lnTo>
                <a:lnTo>
                  <a:pt x="136611" y="30137"/>
                </a:lnTo>
                <a:lnTo>
                  <a:pt x="190212" y="17497"/>
                </a:lnTo>
                <a:lnTo>
                  <a:pt x="250041" y="8019"/>
                </a:lnTo>
                <a:lnTo>
                  <a:pt x="315015" y="2065"/>
                </a:lnTo>
                <a:lnTo>
                  <a:pt x="384048" y="0"/>
                </a:lnTo>
                <a:lnTo>
                  <a:pt x="453080" y="2065"/>
                </a:lnTo>
                <a:lnTo>
                  <a:pt x="518054" y="8019"/>
                </a:lnTo>
                <a:lnTo>
                  <a:pt x="577883" y="17497"/>
                </a:lnTo>
                <a:lnTo>
                  <a:pt x="631484" y="30137"/>
                </a:lnTo>
                <a:lnTo>
                  <a:pt x="677772" y="45573"/>
                </a:lnTo>
                <a:lnTo>
                  <a:pt x="715661" y="63443"/>
                </a:lnTo>
                <a:lnTo>
                  <a:pt x="761908" y="105028"/>
                </a:lnTo>
                <a:lnTo>
                  <a:pt x="768096" y="128015"/>
                </a:lnTo>
                <a:lnTo>
                  <a:pt x="761908" y="151036"/>
                </a:lnTo>
                <a:lnTo>
                  <a:pt x="715661" y="192644"/>
                </a:lnTo>
                <a:lnTo>
                  <a:pt x="677772" y="210510"/>
                </a:lnTo>
                <a:lnTo>
                  <a:pt x="631484" y="225936"/>
                </a:lnTo>
                <a:lnTo>
                  <a:pt x="577883" y="238562"/>
                </a:lnTo>
                <a:lnTo>
                  <a:pt x="518054" y="248027"/>
                </a:lnTo>
                <a:lnTo>
                  <a:pt x="453080" y="253970"/>
                </a:lnTo>
                <a:lnTo>
                  <a:pt x="384048" y="256031"/>
                </a:lnTo>
                <a:lnTo>
                  <a:pt x="315015" y="253970"/>
                </a:lnTo>
                <a:lnTo>
                  <a:pt x="250041" y="248027"/>
                </a:lnTo>
                <a:lnTo>
                  <a:pt x="190212" y="238562"/>
                </a:lnTo>
                <a:lnTo>
                  <a:pt x="136611" y="225936"/>
                </a:lnTo>
                <a:lnTo>
                  <a:pt x="90323" y="210510"/>
                </a:lnTo>
                <a:lnTo>
                  <a:pt x="52434" y="192644"/>
                </a:lnTo>
                <a:lnTo>
                  <a:pt x="6187" y="151036"/>
                </a:lnTo>
                <a:lnTo>
                  <a:pt x="0" y="128015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985" y="5722384"/>
            <a:ext cx="6427470" cy="5892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b="1" dirty="0">
                <a:latin typeface="Calibri"/>
                <a:cs typeface="Calibri"/>
              </a:rPr>
              <a:t>Inquiry </a:t>
            </a:r>
            <a:r>
              <a:rPr sz="1200" b="1" spc="-5" dirty="0">
                <a:latin typeface="Calibri"/>
                <a:cs typeface="Calibri"/>
              </a:rPr>
              <a:t>Number </a:t>
            </a:r>
            <a:r>
              <a:rPr sz="1200" spc="-5" dirty="0">
                <a:latin typeface="Calibri"/>
                <a:cs typeface="Calibri"/>
              </a:rPr>
              <a:t>to review details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that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inquiry.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3736" y="6216396"/>
            <a:ext cx="6510528" cy="2211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759" y="6408826"/>
            <a:ext cx="6126480" cy="1827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6736" y="7324343"/>
            <a:ext cx="768350" cy="256540"/>
          </a:xfrm>
          <a:custGeom>
            <a:avLst/>
            <a:gdLst/>
            <a:ahLst/>
            <a:cxnLst/>
            <a:rect l="l" t="t" r="r" b="b"/>
            <a:pathLst>
              <a:path w="768350" h="256540">
                <a:moveTo>
                  <a:pt x="0" y="128015"/>
                </a:moveTo>
                <a:lnTo>
                  <a:pt x="24028" y="83331"/>
                </a:lnTo>
                <a:lnTo>
                  <a:pt x="90327" y="45521"/>
                </a:lnTo>
                <a:lnTo>
                  <a:pt x="136616" y="30095"/>
                </a:lnTo>
                <a:lnTo>
                  <a:pt x="190217" y="17469"/>
                </a:lnTo>
                <a:lnTo>
                  <a:pt x="250046" y="8004"/>
                </a:lnTo>
                <a:lnTo>
                  <a:pt x="315018" y="2061"/>
                </a:lnTo>
                <a:lnTo>
                  <a:pt x="384047" y="0"/>
                </a:lnTo>
                <a:lnTo>
                  <a:pt x="453077" y="2061"/>
                </a:lnTo>
                <a:lnTo>
                  <a:pt x="518049" y="8004"/>
                </a:lnTo>
                <a:lnTo>
                  <a:pt x="577878" y="17469"/>
                </a:lnTo>
                <a:lnTo>
                  <a:pt x="631479" y="30095"/>
                </a:lnTo>
                <a:lnTo>
                  <a:pt x="677768" y="45521"/>
                </a:lnTo>
                <a:lnTo>
                  <a:pt x="715659" y="63387"/>
                </a:lnTo>
                <a:lnTo>
                  <a:pt x="761908" y="104995"/>
                </a:lnTo>
                <a:lnTo>
                  <a:pt x="768095" y="128015"/>
                </a:lnTo>
                <a:lnTo>
                  <a:pt x="761908" y="151036"/>
                </a:lnTo>
                <a:lnTo>
                  <a:pt x="715659" y="192644"/>
                </a:lnTo>
                <a:lnTo>
                  <a:pt x="677768" y="210510"/>
                </a:lnTo>
                <a:lnTo>
                  <a:pt x="631479" y="225936"/>
                </a:lnTo>
                <a:lnTo>
                  <a:pt x="577878" y="238562"/>
                </a:lnTo>
                <a:lnTo>
                  <a:pt x="518049" y="248027"/>
                </a:lnTo>
                <a:lnTo>
                  <a:pt x="453077" y="253970"/>
                </a:lnTo>
                <a:lnTo>
                  <a:pt x="384047" y="256031"/>
                </a:lnTo>
                <a:lnTo>
                  <a:pt x="315018" y="253970"/>
                </a:lnTo>
                <a:lnTo>
                  <a:pt x="250046" y="248027"/>
                </a:lnTo>
                <a:lnTo>
                  <a:pt x="190217" y="238562"/>
                </a:lnTo>
                <a:lnTo>
                  <a:pt x="136616" y="225936"/>
                </a:lnTo>
                <a:lnTo>
                  <a:pt x="90327" y="210510"/>
                </a:lnTo>
                <a:lnTo>
                  <a:pt x="52436" y="192644"/>
                </a:lnTo>
                <a:lnTo>
                  <a:pt x="6187" y="151036"/>
                </a:lnTo>
                <a:lnTo>
                  <a:pt x="0" y="128015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93980"/>
            <a:ext cx="642747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Review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the Inquiry </a:t>
            </a:r>
            <a:r>
              <a:rPr sz="1200" spc="-5" dirty="0">
                <a:latin typeface="Calibri"/>
                <a:cs typeface="Calibri"/>
              </a:rPr>
              <a:t>Details. </a:t>
            </a:r>
            <a:r>
              <a:rPr sz="1200" spc="-5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add </a:t>
            </a:r>
            <a:r>
              <a:rPr sz="1200" spc="-5" dirty="0">
                <a:latin typeface="Calibri"/>
                <a:cs typeface="Calibri"/>
              </a:rPr>
              <a:t>comments, enter </a:t>
            </a:r>
            <a:r>
              <a:rPr sz="1200" dirty="0">
                <a:latin typeface="Calibri"/>
                <a:cs typeface="Calibri"/>
              </a:rPr>
              <a:t>them in the </a:t>
            </a:r>
            <a:r>
              <a:rPr sz="1200" spc="-5" dirty="0">
                <a:latin typeface="Calibri"/>
                <a:cs typeface="Calibri"/>
              </a:rPr>
              <a:t>comment </a:t>
            </a:r>
            <a:r>
              <a:rPr sz="1200" dirty="0">
                <a:latin typeface="Calibri"/>
                <a:cs typeface="Calibri"/>
              </a:rPr>
              <a:t>field, then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click</a:t>
            </a:r>
            <a:endParaRPr sz="12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SHARE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985" y="5205114"/>
            <a:ext cx="6427470" cy="5892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465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upload </a:t>
            </a:r>
            <a:r>
              <a:rPr sz="1200" spc="-5" dirty="0">
                <a:latin typeface="Calibri"/>
                <a:cs typeface="Calibri"/>
              </a:rPr>
              <a:t>supporting documentation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clicking </a:t>
            </a:r>
            <a:r>
              <a:rPr sz="1200" b="1" spc="-5" dirty="0">
                <a:latin typeface="Calibri"/>
                <a:cs typeface="Calibri"/>
              </a:rPr>
              <a:t>ADD FILE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b="1" spc="-35" dirty="0">
                <a:latin typeface="Calibri"/>
                <a:cs typeface="Calibri"/>
              </a:rPr>
              <a:t>ATTACH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FILE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736" y="5699759"/>
            <a:ext cx="6510528" cy="281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59" y="5892406"/>
            <a:ext cx="6126480" cy="2426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736" y="1275588"/>
            <a:ext cx="6509004" cy="4136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59" y="1467230"/>
            <a:ext cx="6124575" cy="3752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985" y="93980"/>
            <a:ext cx="6427470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 dirty="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Download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Reports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Calibri"/>
              <a:cs typeface="Calibri"/>
            </a:endParaRPr>
          </a:p>
          <a:p>
            <a:pPr marL="1704975" marR="2487295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spc="-5" dirty="0">
                <a:latin typeface="Calibri"/>
                <a:cs typeface="Calibri"/>
              </a:rPr>
              <a:t>download reports </a:t>
            </a:r>
            <a:r>
              <a:rPr lang="en-US" sz="1200" spc="-5" dirty="0">
                <a:latin typeface="Calibri"/>
                <a:cs typeface="Calibri"/>
              </a:rPr>
              <a:t>under “Search claims &amp; authorizations”. Enter a date range and click “search”. C</a:t>
            </a:r>
            <a:r>
              <a:rPr sz="1200" spc="-5" dirty="0">
                <a:latin typeface="Calibri"/>
                <a:cs typeface="Calibri"/>
              </a:rPr>
              <a:t>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lang="en-US" sz="1200" dirty="0">
                <a:latin typeface="Calibri"/>
                <a:cs typeface="Calibri"/>
              </a:rPr>
              <a:t>“</a:t>
            </a:r>
            <a:r>
              <a:rPr lang="en-US" sz="1200" b="1" dirty="0">
                <a:latin typeface="Calibri"/>
                <a:cs typeface="Calibri"/>
              </a:rPr>
              <a:t>Download All Results tab </a:t>
            </a:r>
            <a:r>
              <a:rPr lang="en-US" sz="1200" dirty="0">
                <a:latin typeface="Calibri"/>
                <a:cs typeface="Calibri"/>
              </a:rPr>
              <a:t>at the bottom of 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95" y="3462528"/>
            <a:ext cx="6464808" cy="202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4985" y="2639958"/>
            <a:ext cx="6427470" cy="8255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640"/>
              </a:spcBef>
            </a:pP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date range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10" dirty="0">
                <a:latin typeface="Calibri"/>
                <a:cs typeface="Calibri"/>
              </a:rPr>
              <a:t>leave </a:t>
            </a:r>
            <a:r>
              <a:rPr sz="1200" dirty="0">
                <a:latin typeface="Calibri"/>
                <a:cs typeface="Calibri"/>
              </a:rPr>
              <a:t>blank </a:t>
            </a:r>
            <a:r>
              <a:rPr sz="1200" spc="-5" dirty="0">
                <a:latin typeface="Calibri"/>
                <a:cs typeface="Calibri"/>
              </a:rPr>
              <a:t>to search </a:t>
            </a:r>
            <a:r>
              <a:rPr sz="1200" dirty="0">
                <a:latin typeface="Calibri"/>
                <a:cs typeface="Calibri"/>
              </a:rPr>
              <a:t>all </a:t>
            </a:r>
            <a:r>
              <a:rPr sz="1200" spc="-5" dirty="0">
                <a:latin typeface="Calibri"/>
                <a:cs typeface="Calibri"/>
              </a:rPr>
              <a:t>reports. Click </a:t>
            </a:r>
            <a:r>
              <a:rPr sz="1200" b="1" spc="-10" dirty="0">
                <a:latin typeface="Calibri"/>
                <a:cs typeface="Calibri"/>
              </a:rPr>
              <a:t>SEARCH</a:t>
            </a:r>
            <a:r>
              <a:rPr sz="1200" spc="-10" dirty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reports are available,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they</a:t>
            </a:r>
            <a:endParaRPr sz="1200" dirty="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will display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list. 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DOWNLOAD </a:t>
            </a:r>
            <a:r>
              <a:rPr sz="1200" spc="-5" dirty="0">
                <a:latin typeface="Calibri"/>
                <a:cs typeface="Calibri"/>
              </a:rPr>
              <a:t>link(s) to download desired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reports.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" y="955547"/>
            <a:ext cx="1676400" cy="173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867" y="1147444"/>
            <a:ext cx="1292606" cy="1353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9854" y="4636642"/>
            <a:ext cx="768350" cy="256540"/>
          </a:xfrm>
          <a:custGeom>
            <a:avLst/>
            <a:gdLst/>
            <a:ahLst/>
            <a:cxnLst/>
            <a:rect l="l" t="t" r="r" b="b"/>
            <a:pathLst>
              <a:path w="768350" h="256539">
                <a:moveTo>
                  <a:pt x="0" y="128016"/>
                </a:moveTo>
                <a:lnTo>
                  <a:pt x="24013" y="83331"/>
                </a:lnTo>
                <a:lnTo>
                  <a:pt x="90286" y="45521"/>
                </a:lnTo>
                <a:lnTo>
                  <a:pt x="136564" y="30095"/>
                </a:lnTo>
                <a:lnTo>
                  <a:pt x="190161" y="17469"/>
                </a:lnTo>
                <a:lnTo>
                  <a:pt x="249995" y="8004"/>
                </a:lnTo>
                <a:lnTo>
                  <a:pt x="314985" y="2061"/>
                </a:lnTo>
                <a:lnTo>
                  <a:pt x="384048" y="0"/>
                </a:lnTo>
                <a:lnTo>
                  <a:pt x="453077" y="2061"/>
                </a:lnTo>
                <a:lnTo>
                  <a:pt x="518049" y="8004"/>
                </a:lnTo>
                <a:lnTo>
                  <a:pt x="577878" y="17469"/>
                </a:lnTo>
                <a:lnTo>
                  <a:pt x="631479" y="30095"/>
                </a:lnTo>
                <a:lnTo>
                  <a:pt x="677768" y="45521"/>
                </a:lnTo>
                <a:lnTo>
                  <a:pt x="715659" y="63387"/>
                </a:lnTo>
                <a:lnTo>
                  <a:pt x="761908" y="104995"/>
                </a:lnTo>
                <a:lnTo>
                  <a:pt x="768096" y="128016"/>
                </a:lnTo>
                <a:lnTo>
                  <a:pt x="761908" y="151036"/>
                </a:lnTo>
                <a:lnTo>
                  <a:pt x="715659" y="192644"/>
                </a:lnTo>
                <a:lnTo>
                  <a:pt x="677768" y="210510"/>
                </a:lnTo>
                <a:lnTo>
                  <a:pt x="631479" y="225936"/>
                </a:lnTo>
                <a:lnTo>
                  <a:pt x="577878" y="238562"/>
                </a:lnTo>
                <a:lnTo>
                  <a:pt x="518049" y="248027"/>
                </a:lnTo>
                <a:lnTo>
                  <a:pt x="453077" y="253970"/>
                </a:lnTo>
                <a:lnTo>
                  <a:pt x="384048" y="256032"/>
                </a:lnTo>
                <a:lnTo>
                  <a:pt x="314985" y="253970"/>
                </a:lnTo>
                <a:lnTo>
                  <a:pt x="249995" y="248027"/>
                </a:lnTo>
                <a:lnTo>
                  <a:pt x="190161" y="238562"/>
                </a:lnTo>
                <a:lnTo>
                  <a:pt x="136564" y="225936"/>
                </a:lnTo>
                <a:lnTo>
                  <a:pt x="90286" y="210510"/>
                </a:lnTo>
                <a:lnTo>
                  <a:pt x="52408" y="192644"/>
                </a:lnTo>
                <a:lnTo>
                  <a:pt x="6183" y="151036"/>
                </a:lnTo>
                <a:lnTo>
                  <a:pt x="0" y="128016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72E1F-59C4-430E-8BFF-43CD65C09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66" y="3004940"/>
            <a:ext cx="6328589" cy="49916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0027B5-E50E-4C24-977A-D4583E530FCF}"/>
              </a:ext>
            </a:extLst>
          </p:cNvPr>
          <p:cNvCxnSpPr>
            <a:cxnSpLocks/>
          </p:cNvCxnSpPr>
          <p:nvPr/>
        </p:nvCxnSpPr>
        <p:spPr>
          <a:xfrm flipH="1">
            <a:off x="4876800" y="6933845"/>
            <a:ext cx="664578" cy="29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D23C8D-A686-4C37-BFC3-57F18300E20D}"/>
              </a:ext>
            </a:extLst>
          </p:cNvPr>
          <p:cNvCxnSpPr>
            <a:cxnSpLocks/>
          </p:cNvCxnSpPr>
          <p:nvPr/>
        </p:nvCxnSpPr>
        <p:spPr>
          <a:xfrm flipH="1" flipV="1">
            <a:off x="1539242" y="3670528"/>
            <a:ext cx="259078" cy="256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A1B13-9C11-4DEA-9559-74F2207E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6858000" cy="8140320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48C83FF-4E11-426B-9B7F-3D8161D1576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6305550" y="8839200"/>
            <a:ext cx="24765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44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F9839-44E6-454D-B02D-E02458C15852}"/>
              </a:ext>
            </a:extLst>
          </p:cNvPr>
          <p:cNvSpPr/>
          <p:nvPr/>
        </p:nvSpPr>
        <p:spPr>
          <a:xfrm>
            <a:off x="2819400" y="8798010"/>
            <a:ext cx="983474" cy="326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ts val="1810"/>
              </a:lnSpc>
            </a:pPr>
            <a:r>
              <a:rPr lang="en-US" u="heavy" spc="-30" dirty="0">
                <a:solidFill>
                  <a:srgbClr val="0000FF"/>
                </a:solidFill>
                <a:cs typeface="Calibri"/>
              </a:rPr>
              <a:t>Contact</a:t>
            </a:r>
            <a:r>
              <a:rPr lang="en-US" u="heavy" spc="-10" dirty="0">
                <a:solidFill>
                  <a:srgbClr val="0000FF"/>
                </a:solidFill>
                <a:cs typeface="Calibri"/>
              </a:rPr>
              <a:t>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D3A26-85F2-428E-B2C3-B8E2374191DC}"/>
              </a:ext>
            </a:extLst>
          </p:cNvPr>
          <p:cNvSpPr/>
          <p:nvPr/>
        </p:nvSpPr>
        <p:spPr>
          <a:xfrm>
            <a:off x="16476" y="8782871"/>
            <a:ext cx="3429000" cy="3744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lvl="0">
              <a:lnSpc>
                <a:spcPts val="1045"/>
              </a:lnSpc>
            </a:pPr>
            <a:r>
              <a:rPr lang="en-US" sz="1000" b="1" spc="-5" dirty="0">
                <a:solidFill>
                  <a:prstClr val="white"/>
                </a:solidFill>
                <a:cs typeface="Calibri"/>
              </a:rPr>
              <a:t>MassHealth Provider</a:t>
            </a:r>
            <a:r>
              <a:rPr lang="en-US" sz="1000" b="1" spc="-30" dirty="0">
                <a:solidFill>
                  <a:prstClr val="white"/>
                </a:solidFill>
                <a:cs typeface="Calibri"/>
              </a:rPr>
              <a:t> </a:t>
            </a:r>
            <a:r>
              <a:rPr lang="en-US" sz="1000" b="1" spc="-5" dirty="0">
                <a:solidFill>
                  <a:prstClr val="white"/>
                </a:solidFill>
                <a:cs typeface="Calibri"/>
              </a:rPr>
              <a:t>Portal</a:t>
            </a:r>
          </a:p>
          <a:p>
            <a:pPr marL="12700" lvl="0"/>
            <a:r>
              <a:rPr lang="en-US" sz="1000" b="1" spc="-5" dirty="0">
                <a:solidFill>
                  <a:prstClr val="white"/>
                </a:solidFill>
                <a:cs typeface="Calibri"/>
              </a:rPr>
              <a:t>User</a:t>
            </a:r>
            <a:r>
              <a:rPr lang="en-US" sz="1000" b="1" spc="-15" dirty="0">
                <a:solidFill>
                  <a:prstClr val="white"/>
                </a:solidFill>
                <a:cs typeface="Calibri"/>
              </a:rPr>
              <a:t> </a:t>
            </a:r>
            <a:r>
              <a:rPr lang="en-US" sz="1000" b="1" spc="-5" dirty="0">
                <a:solidFill>
                  <a:prstClr val="white"/>
                </a:solidFill>
                <a:cs typeface="Calibri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9801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332991"/>
            <a:ext cx="2097405" cy="19462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spc="-5" dirty="0">
                <a:latin typeface="Calibri"/>
                <a:cs typeface="Calibri"/>
              </a:rPr>
              <a:t>page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spc="-5" dirty="0">
                <a:latin typeface="Calibri"/>
                <a:cs typeface="Calibri"/>
              </a:rPr>
              <a:t>REGISTER</a:t>
            </a:r>
            <a:r>
              <a:rPr sz="1200" spc="-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Calibri"/>
                <a:cs typeface="Calibri"/>
              </a:rPr>
              <a:t>If all of the </a:t>
            </a:r>
            <a:r>
              <a:rPr sz="1200" spc="-5" dirty="0">
                <a:latin typeface="Calibri"/>
                <a:cs typeface="Calibri"/>
              </a:rPr>
              <a:t>information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correct, 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“Registration  </a:t>
            </a:r>
            <a:r>
              <a:rPr sz="1200" spc="-5" dirty="0">
                <a:latin typeface="Calibri"/>
                <a:cs typeface="Calibri"/>
              </a:rPr>
              <a:t>Successful” notification.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 </a:t>
            </a:r>
            <a:r>
              <a:rPr sz="1200" dirty="0">
                <a:latin typeface="Calibri"/>
                <a:cs typeface="Calibri"/>
              </a:rPr>
              <a:t>then </a:t>
            </a:r>
            <a:r>
              <a:rPr sz="1200" spc="-15" dirty="0">
                <a:latin typeface="Calibri"/>
                <a:cs typeface="Calibri"/>
              </a:rPr>
              <a:t>have </a:t>
            </a:r>
            <a:r>
              <a:rPr sz="1200" i="1" spc="-5" dirty="0">
                <a:latin typeface="Calibri"/>
                <a:cs typeface="Calibri"/>
              </a:rPr>
              <a:t>Tier </a:t>
            </a:r>
            <a:r>
              <a:rPr sz="1200" i="1" dirty="0">
                <a:latin typeface="Calibri"/>
                <a:cs typeface="Calibri"/>
              </a:rPr>
              <a:t>1,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i="1" spc="-5" dirty="0">
                <a:latin typeface="Calibri"/>
                <a:cs typeface="Calibri"/>
              </a:rPr>
              <a:t>Super </a:t>
            </a:r>
            <a:r>
              <a:rPr sz="1200" i="1" spc="-20" dirty="0">
                <a:latin typeface="Calibri"/>
                <a:cs typeface="Calibri"/>
              </a:rPr>
              <a:t>User,  </a:t>
            </a:r>
            <a:r>
              <a:rPr sz="1200" spc="-5" dirty="0">
                <a:latin typeface="Calibri"/>
                <a:cs typeface="Calibri"/>
              </a:rPr>
              <a:t>access, which </a:t>
            </a:r>
            <a:r>
              <a:rPr sz="1200" spc="-10" dirty="0">
                <a:latin typeface="Calibri"/>
                <a:cs typeface="Calibri"/>
              </a:rPr>
              <a:t>can </a:t>
            </a:r>
            <a:r>
              <a:rPr sz="1200" dirty="0">
                <a:latin typeface="Calibri"/>
                <a:cs typeface="Calibri"/>
              </a:rPr>
              <a:t>be </a:t>
            </a:r>
            <a:r>
              <a:rPr sz="1200" spc="-5" dirty="0">
                <a:latin typeface="Calibri"/>
                <a:cs typeface="Calibri"/>
              </a:rPr>
              <a:t>used to </a:t>
            </a:r>
            <a:r>
              <a:rPr sz="1200" dirty="0">
                <a:latin typeface="Calibri"/>
                <a:cs typeface="Calibri"/>
              </a:rPr>
              <a:t>add  all </a:t>
            </a:r>
            <a:r>
              <a:rPr sz="1200" spc="-5" dirty="0">
                <a:latin typeface="Calibri"/>
                <a:cs typeface="Calibri"/>
              </a:rPr>
              <a:t>further </a:t>
            </a:r>
            <a:r>
              <a:rPr sz="1200" spc="-10" dirty="0">
                <a:latin typeface="Calibri"/>
                <a:cs typeface="Calibri"/>
              </a:rPr>
              <a:t>users </a:t>
            </a:r>
            <a:r>
              <a:rPr sz="1200" dirty="0">
                <a:latin typeface="Calibri"/>
                <a:cs typeface="Calibri"/>
              </a:rPr>
              <a:t>in the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system.</a:t>
            </a:r>
            <a:endParaRPr sz="1200">
              <a:latin typeface="Calibri"/>
              <a:cs typeface="Calibri"/>
            </a:endParaRPr>
          </a:p>
          <a:p>
            <a:pPr marL="12700" marR="31623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registration </a:t>
            </a:r>
            <a:r>
              <a:rPr sz="1200" dirty="0">
                <a:latin typeface="Calibri"/>
                <a:cs typeface="Calibri"/>
              </a:rPr>
              <a:t>is not  </a:t>
            </a:r>
            <a:r>
              <a:rPr sz="1200" spc="-5" dirty="0">
                <a:latin typeface="Calibri"/>
                <a:cs typeface="Calibri"/>
              </a:rPr>
              <a:t>successful, </a:t>
            </a:r>
            <a:r>
              <a:rPr sz="1200" dirty="0">
                <a:latin typeface="Calibri"/>
                <a:cs typeface="Calibri"/>
              </a:rPr>
              <a:t>try the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following: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975" y="93980"/>
            <a:ext cx="2068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Register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985" y="688289"/>
            <a:ext cx="6427470" cy="76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 marR="4399915">
              <a:lnSpc>
                <a:spcPct val="100000"/>
              </a:lnSpc>
              <a:spcBef>
                <a:spcPts val="1000"/>
              </a:spcBef>
            </a:pPr>
            <a:r>
              <a:rPr sz="1200" spc="-5" dirty="0">
                <a:latin typeface="Calibri"/>
                <a:cs typeface="Calibri"/>
              </a:rPr>
              <a:t>Complete </a:t>
            </a:r>
            <a:r>
              <a:rPr sz="1200" dirty="0">
                <a:latin typeface="Calibri"/>
                <a:cs typeface="Calibri"/>
              </a:rPr>
              <a:t>all of the </a:t>
            </a:r>
            <a:r>
              <a:rPr sz="1200" spc="-5" dirty="0">
                <a:latin typeface="Calibri"/>
                <a:cs typeface="Calibri"/>
              </a:rPr>
              <a:t>required  information </a:t>
            </a:r>
            <a:r>
              <a:rPr sz="1200" dirty="0">
                <a:latin typeface="Calibri"/>
                <a:cs typeface="Calibri"/>
              </a:rPr>
              <a:t>on the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12" y="2641092"/>
            <a:ext cx="2013170" cy="181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9159" y="2810129"/>
            <a:ext cx="1675130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2888" y="928116"/>
            <a:ext cx="2051304" cy="4261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24911" y="1119758"/>
            <a:ext cx="1666620" cy="3877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7135" y="1315211"/>
            <a:ext cx="2057400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7803" y="1321308"/>
            <a:ext cx="2011679" cy="1146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09159" y="1506689"/>
            <a:ext cx="1673860" cy="7391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 marR="136525">
              <a:lnSpc>
                <a:spcPct val="100000"/>
              </a:lnSpc>
              <a:spcBef>
                <a:spcPts val="295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dirty="0">
                <a:latin typeface="Calibri"/>
                <a:cs typeface="Calibri"/>
              </a:rPr>
              <a:t>Always </a:t>
            </a:r>
            <a:r>
              <a:rPr sz="1050" spc="-5" dirty="0">
                <a:latin typeface="Calibri"/>
                <a:cs typeface="Calibri"/>
              </a:rPr>
              <a:t>use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0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business  email </a:t>
            </a:r>
            <a:r>
              <a:rPr sz="1050" b="1" spc="-5" dirty="0">
                <a:latin typeface="Calibri"/>
                <a:cs typeface="Calibri"/>
              </a:rPr>
              <a:t>address</a:t>
            </a:r>
            <a:r>
              <a:rPr sz="1050" spc="-5" dirty="0">
                <a:latin typeface="Calibri"/>
                <a:cs typeface="Calibri"/>
              </a:rPr>
              <a:t>, not </a:t>
            </a:r>
            <a:r>
              <a:rPr sz="1050" dirty="0">
                <a:latin typeface="Calibri"/>
                <a:cs typeface="Calibri"/>
              </a:rPr>
              <a:t>a  </a:t>
            </a:r>
            <a:r>
              <a:rPr sz="1050" spc="-5" dirty="0">
                <a:latin typeface="Calibri"/>
                <a:cs typeface="Calibri"/>
              </a:rPr>
              <a:t>personal </a:t>
            </a:r>
            <a:r>
              <a:rPr sz="1050" dirty="0">
                <a:latin typeface="Calibri"/>
                <a:cs typeface="Calibri"/>
              </a:rPr>
              <a:t>email, when  </a:t>
            </a:r>
            <a:r>
              <a:rPr sz="1050" spc="-5" dirty="0">
                <a:latin typeface="Calibri"/>
                <a:cs typeface="Calibri"/>
              </a:rPr>
              <a:t>registering </a:t>
            </a:r>
            <a:r>
              <a:rPr sz="1050" dirty="0">
                <a:latin typeface="Calibri"/>
                <a:cs typeface="Calibri"/>
              </a:rPr>
              <a:t>on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Portal.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7340" y="3253485"/>
            <a:ext cx="53924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31597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Adjust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Provider Name</a:t>
            </a:r>
            <a:r>
              <a:rPr lang="en-US" sz="1200" b="1" spc="-5" dirty="0">
                <a:latin typeface="Calibri"/>
                <a:cs typeface="Calibri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provider name is Bob M Smith try both “Bob Smith” or “Bob M Smith” </a:t>
            </a:r>
            <a:r>
              <a:rPr sz="1200" dirty="0">
                <a:latin typeface="Calibri"/>
                <a:cs typeface="Calibri"/>
              </a:rPr>
              <a:t>in the  </a:t>
            </a:r>
            <a:r>
              <a:rPr sz="1200" spc="-5" dirty="0">
                <a:latin typeface="Calibri"/>
                <a:cs typeface="Calibri"/>
              </a:rPr>
              <a:t>Provider </a:t>
            </a:r>
            <a:r>
              <a:rPr sz="1200" dirty="0">
                <a:latin typeface="Calibri"/>
                <a:cs typeface="Calibri"/>
              </a:rPr>
              <a:t>Name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field</a:t>
            </a:r>
          </a:p>
          <a:p>
            <a:pPr marL="184785" marR="3307079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en-US" sz="1200" b="1" spc="-5" dirty="0">
                <a:latin typeface="Calibri"/>
                <a:cs typeface="Calibri"/>
              </a:rPr>
              <a:t>Enter information ID#’s without dashes and spaces</a:t>
            </a:r>
          </a:p>
          <a:p>
            <a:pPr marL="184785" marR="3307079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spc="-5" dirty="0">
                <a:latin typeface="Calibri"/>
                <a:cs typeface="Calibri"/>
              </a:rPr>
              <a:t>IDs must </a:t>
            </a:r>
            <a:r>
              <a:rPr sz="1200" b="1" spc="-10" dirty="0">
                <a:latin typeface="Calibri"/>
                <a:cs typeface="Calibri"/>
              </a:rPr>
              <a:t>match exactly: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License</a:t>
            </a:r>
            <a:r>
              <a:rPr lang="en-US" sz="1200" spc="-5" dirty="0">
                <a:latin typeface="Calibri"/>
                <a:cs typeface="Calibri"/>
              </a:rPr>
              <a:t> (</a:t>
            </a:r>
            <a:r>
              <a:rPr lang="en-US" sz="1200" spc="-5" dirty="0" err="1">
                <a:latin typeface="Calibri"/>
                <a:cs typeface="Calibri"/>
              </a:rPr>
              <a:t>i.e</a:t>
            </a:r>
            <a:r>
              <a:rPr lang="en-US" sz="1200" spc="-5" dirty="0">
                <a:latin typeface="Calibri"/>
                <a:cs typeface="Calibri"/>
              </a:rPr>
              <a:t> DN0000),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NPI and </a:t>
            </a:r>
            <a:r>
              <a:rPr sz="1200" spc="-40" dirty="0">
                <a:latin typeface="Calibri"/>
                <a:cs typeface="Calibri"/>
              </a:rPr>
              <a:t>Tax </a:t>
            </a:r>
            <a:r>
              <a:rPr sz="1200" dirty="0">
                <a:latin typeface="Calibri"/>
                <a:cs typeface="Calibri"/>
              </a:rPr>
              <a:t>ID </a:t>
            </a:r>
            <a:r>
              <a:rPr sz="1200" spc="-5" dirty="0">
                <a:latin typeface="Calibri"/>
                <a:cs typeface="Calibri"/>
              </a:rPr>
              <a:t>entries must match </a:t>
            </a:r>
            <a:r>
              <a:rPr sz="1200" spc="-10" dirty="0">
                <a:latin typeface="Calibri"/>
                <a:cs typeface="Calibri"/>
              </a:rPr>
              <a:t>what </a:t>
            </a:r>
            <a:r>
              <a:rPr sz="1200" dirty="0">
                <a:latin typeface="Calibri"/>
                <a:cs typeface="Calibri"/>
              </a:rPr>
              <a:t>is on file.</a:t>
            </a:r>
            <a:r>
              <a:rPr sz="1200" spc="-65" dirty="0">
                <a:latin typeface="Calibri"/>
                <a:cs typeface="Calibri"/>
              </a:rPr>
              <a:t> </a:t>
            </a:r>
            <a:endParaRPr lang="en-US" sz="1200" spc="-65" dirty="0">
              <a:latin typeface="Calibri"/>
              <a:cs typeface="Calibri"/>
            </a:endParaRPr>
          </a:p>
          <a:p>
            <a:pPr marL="12065" marR="3307079">
              <a:lnSpc>
                <a:spcPct val="100000"/>
              </a:lnSpc>
              <a:tabLst>
                <a:tab pos="185420" algn="l"/>
              </a:tabLst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registration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still unsuccessful, please </a:t>
            </a:r>
            <a:r>
              <a:rPr sz="1200" spc="-10" dirty="0">
                <a:latin typeface="Calibri"/>
                <a:cs typeface="Calibri"/>
              </a:rPr>
              <a:t>contact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dirty="0">
                <a:latin typeface="Calibri"/>
                <a:cs typeface="Calibri"/>
              </a:rPr>
              <a:t>MassHealth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representative.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4765567"/>
            <a:ext cx="6464808" cy="2420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4925440"/>
            <a:ext cx="6126480" cy="2091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4975" y="93980"/>
            <a:ext cx="2068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Register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985" y="574218"/>
            <a:ext cx="6427470" cy="101790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 marR="130175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registration was </a:t>
            </a:r>
            <a:r>
              <a:rPr sz="1200" spc="-5" dirty="0">
                <a:latin typeface="Calibri"/>
                <a:cs typeface="Calibri"/>
              </a:rPr>
              <a:t>successful,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an email </a:t>
            </a:r>
            <a:r>
              <a:rPr sz="1200" spc="-5" dirty="0">
                <a:latin typeface="Calibri"/>
                <a:cs typeface="Calibri"/>
              </a:rPr>
              <a:t>with directions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logging </a:t>
            </a:r>
            <a:r>
              <a:rPr sz="1200" spc="-5" dirty="0">
                <a:latin typeface="Calibri"/>
                <a:cs typeface="Calibri"/>
              </a:rPr>
              <a:t>into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5" dirty="0">
                <a:latin typeface="Calibri"/>
                <a:cs typeface="Calibri"/>
              </a:rPr>
              <a:t>Portal. 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link,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verify that your information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correct.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</a:t>
            </a:r>
            <a:r>
              <a:rPr sz="1200" dirty="0">
                <a:latin typeface="Calibri"/>
                <a:cs typeface="Calibri"/>
              </a:rPr>
              <a:t>only need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 </a:t>
            </a:r>
            <a:r>
              <a:rPr sz="1200" spc="-10" dirty="0">
                <a:latin typeface="Calibri"/>
                <a:cs typeface="Calibri"/>
              </a:rPr>
              <a:t>registration </a:t>
            </a:r>
            <a:r>
              <a:rPr sz="1200" spc="-5" dirty="0">
                <a:latin typeface="Calibri"/>
                <a:cs typeface="Calibri"/>
              </a:rPr>
              <a:t>process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985" y="3959065"/>
            <a:ext cx="6427470" cy="8547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104775" marR="106045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latin typeface="Calibri"/>
                <a:cs typeface="Calibri"/>
              </a:rPr>
              <a:t>Update your temporary password to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permanent password. </a:t>
            </a: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10" dirty="0">
                <a:latin typeface="Calibri"/>
                <a:cs typeface="Calibri"/>
              </a:rPr>
              <a:t>can set </a:t>
            </a:r>
            <a:r>
              <a:rPr sz="1200" spc="-5" dirty="0">
                <a:latin typeface="Calibri"/>
                <a:cs typeface="Calibri"/>
              </a:rPr>
              <a:t>your security questions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10" dirty="0">
                <a:latin typeface="Calibri"/>
                <a:cs typeface="Calibri"/>
              </a:rPr>
              <a:t>answers.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1064" y="5340096"/>
            <a:ext cx="2432304" cy="144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1732" y="5346191"/>
            <a:ext cx="2389632" cy="1466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33088" y="5531624"/>
            <a:ext cx="2048510" cy="106235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33350">
              <a:lnSpc>
                <a:spcPct val="100000"/>
              </a:lnSpc>
              <a:spcBef>
                <a:spcPts val="300"/>
              </a:spcBef>
            </a:pPr>
            <a:r>
              <a:rPr sz="1050" b="1" dirty="0">
                <a:latin typeface="Calibri"/>
                <a:cs typeface="Calibri"/>
              </a:rPr>
              <a:t>Tip: </a:t>
            </a:r>
            <a:r>
              <a:rPr sz="1050" dirty="0">
                <a:latin typeface="Calibri"/>
                <a:cs typeface="Calibri"/>
              </a:rPr>
              <a:t>All </a:t>
            </a:r>
            <a:r>
              <a:rPr sz="1050" spc="-5" dirty="0">
                <a:latin typeface="Calibri"/>
                <a:cs typeface="Calibri"/>
              </a:rPr>
              <a:t>three security questions  must have </a:t>
            </a:r>
            <a:r>
              <a:rPr sz="1050" dirty="0">
                <a:latin typeface="Calibri"/>
                <a:cs typeface="Calibri"/>
              </a:rPr>
              <a:t>different answers.</a:t>
            </a:r>
            <a:r>
              <a:rPr sz="1050" spc="-114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You  </a:t>
            </a:r>
            <a:r>
              <a:rPr sz="1050" dirty="0">
                <a:latin typeface="Calibri"/>
                <a:cs typeface="Calibri"/>
              </a:rPr>
              <a:t>may want </a:t>
            </a:r>
            <a:r>
              <a:rPr sz="1050" spc="-5" dirty="0">
                <a:latin typeface="Calibri"/>
                <a:cs typeface="Calibri"/>
              </a:rPr>
              <a:t>to </a:t>
            </a:r>
            <a:r>
              <a:rPr sz="1050" dirty="0">
                <a:latin typeface="Calibri"/>
                <a:cs typeface="Calibri"/>
              </a:rPr>
              <a:t>write </a:t>
            </a:r>
            <a:r>
              <a:rPr sz="1050" spc="-5" dirty="0">
                <a:latin typeface="Calibri"/>
                <a:cs typeface="Calibri"/>
              </a:rPr>
              <a:t>down </a:t>
            </a:r>
            <a:r>
              <a:rPr sz="1050" dirty="0">
                <a:latin typeface="Calibri"/>
                <a:cs typeface="Calibri"/>
              </a:rPr>
              <a:t>your  </a:t>
            </a:r>
            <a:r>
              <a:rPr sz="1050" spc="-5" dirty="0">
                <a:latin typeface="Calibri"/>
                <a:cs typeface="Calibri"/>
              </a:rPr>
              <a:t>password </a:t>
            </a:r>
            <a:r>
              <a:rPr sz="1050" dirty="0">
                <a:latin typeface="Calibri"/>
                <a:cs typeface="Calibri"/>
              </a:rPr>
              <a:t>and </a:t>
            </a:r>
            <a:r>
              <a:rPr sz="1050" spc="-5" dirty="0">
                <a:latin typeface="Calibri"/>
                <a:cs typeface="Calibri"/>
              </a:rPr>
              <a:t>security questions  </a:t>
            </a:r>
            <a:r>
              <a:rPr sz="1050" dirty="0">
                <a:latin typeface="Calibri"/>
                <a:cs typeface="Calibri"/>
              </a:rPr>
              <a:t>and answers, and </a:t>
            </a:r>
            <a:r>
              <a:rPr sz="1050" spc="-5" dirty="0">
                <a:latin typeface="Calibri"/>
                <a:cs typeface="Calibri"/>
              </a:rPr>
              <a:t>file the  information </a:t>
            </a:r>
            <a:r>
              <a:rPr sz="1050" dirty="0">
                <a:latin typeface="Calibri"/>
                <a:cs typeface="Calibri"/>
              </a:rPr>
              <a:t>in a safe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place.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9575" y="1524000"/>
            <a:ext cx="4498848" cy="2670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1715642"/>
            <a:ext cx="4114800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985" y="7130212"/>
            <a:ext cx="6427470" cy="103695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5	</a:t>
            </a:r>
            <a:endParaRPr sz="1600">
              <a:latin typeface="Calibri"/>
              <a:cs typeface="Calibri"/>
            </a:endParaRPr>
          </a:p>
          <a:p>
            <a:pPr marL="104775" marR="325120" algn="just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Calibri"/>
                <a:cs typeface="Calibri"/>
              </a:rPr>
              <a:t>It is </a:t>
            </a:r>
            <a:r>
              <a:rPr sz="1200" spc="-5" dirty="0">
                <a:latin typeface="Calibri"/>
                <a:cs typeface="Calibri"/>
              </a:rPr>
              <a:t>recommended that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add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least </a:t>
            </a:r>
            <a:r>
              <a:rPr sz="1200" dirty="0">
                <a:latin typeface="Calibri"/>
                <a:cs typeface="Calibri"/>
              </a:rPr>
              <a:t>one other </a:t>
            </a:r>
            <a:r>
              <a:rPr sz="1200" i="1" spc="-5" dirty="0">
                <a:latin typeface="Calibri"/>
                <a:cs typeface="Calibri"/>
              </a:rPr>
              <a:t>Super </a:t>
            </a:r>
            <a:r>
              <a:rPr sz="1200" i="1" dirty="0">
                <a:latin typeface="Calibri"/>
                <a:cs typeface="Calibri"/>
              </a:rPr>
              <a:t>User </a:t>
            </a:r>
            <a:r>
              <a:rPr sz="1200" spc="-5" dirty="0">
                <a:latin typeface="Calibri"/>
                <a:cs typeface="Calibri"/>
              </a:rPr>
              <a:t>right </a:t>
            </a:r>
            <a:r>
              <a:rPr sz="1200" spc="-30" dirty="0">
                <a:latin typeface="Calibri"/>
                <a:cs typeface="Calibri"/>
              </a:rPr>
              <a:t>away. </a:t>
            </a:r>
            <a:r>
              <a:rPr sz="1200" spc="-5" dirty="0">
                <a:latin typeface="Calibri"/>
                <a:cs typeface="Calibri"/>
              </a:rPr>
              <a:t>Note that </a:t>
            </a:r>
            <a:r>
              <a:rPr sz="1200" dirty="0">
                <a:latin typeface="Calibri"/>
                <a:cs typeface="Calibri"/>
              </a:rPr>
              <a:t>adding other  Super </a:t>
            </a:r>
            <a:r>
              <a:rPr sz="1200" spc="-5" dirty="0">
                <a:latin typeface="Calibri"/>
                <a:cs typeface="Calibri"/>
              </a:rPr>
              <a:t>Users (or standard </a:t>
            </a:r>
            <a:r>
              <a:rPr sz="1200" spc="-10" dirty="0">
                <a:latin typeface="Calibri"/>
                <a:cs typeface="Calibri"/>
              </a:rPr>
              <a:t>users) </a:t>
            </a:r>
            <a:r>
              <a:rPr sz="1200" dirty="0">
                <a:latin typeface="Calibri"/>
                <a:cs typeface="Calibri"/>
              </a:rPr>
              <a:t>does not </a:t>
            </a:r>
            <a:r>
              <a:rPr sz="1200" spc="-5" dirty="0">
                <a:latin typeface="Calibri"/>
                <a:cs typeface="Calibri"/>
              </a:rPr>
              <a:t>require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self-registration process. They can </a:t>
            </a:r>
            <a:r>
              <a:rPr sz="1200" dirty="0">
                <a:latin typeface="Calibri"/>
                <a:cs typeface="Calibri"/>
              </a:rPr>
              <a:t>be added  </a:t>
            </a:r>
            <a:r>
              <a:rPr sz="1200" spc="-5" dirty="0">
                <a:latin typeface="Calibri"/>
                <a:cs typeface="Calibri"/>
              </a:rPr>
              <a:t>through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simple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Manage Users</a:t>
            </a:r>
            <a:r>
              <a:rPr sz="1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section </a:t>
            </a:r>
            <a:r>
              <a:rPr sz="1200" dirty="0">
                <a:latin typeface="Calibri"/>
                <a:cs typeface="Calibri"/>
              </a:rPr>
              <a:t>of 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Portal.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1275569"/>
            <a:ext cx="6464808" cy="2631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759" y="1435608"/>
            <a:ext cx="6126480" cy="2303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Login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Portal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1135"/>
              </a:spcBef>
            </a:pP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spc="-25" dirty="0">
                <a:latin typeface="Calibri"/>
                <a:cs typeface="Calibri"/>
              </a:rPr>
              <a:t>browser,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https://provider.masshealth-dental.net/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dirty="0">
                <a:latin typeface="Calibri"/>
                <a:cs typeface="Calibri"/>
              </a:rPr>
              <a:t>SIGN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098" y="3910277"/>
            <a:ext cx="6427470" cy="782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18745" marR="429895">
              <a:lnSpc>
                <a:spcPct val="100000"/>
              </a:lnSpc>
              <a:spcBef>
                <a:spcPts val="495"/>
              </a:spcBef>
            </a:pP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email </a:t>
            </a:r>
            <a:r>
              <a:rPr sz="1200" spc="-5" dirty="0">
                <a:latin typeface="Calibri"/>
                <a:cs typeface="Calibri"/>
              </a:rPr>
              <a:t>address used to </a:t>
            </a:r>
            <a:r>
              <a:rPr sz="1200" spc="-20" dirty="0">
                <a:latin typeface="Calibri"/>
                <a:cs typeface="Calibri"/>
              </a:rPr>
              <a:t>register,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was </a:t>
            </a:r>
            <a:r>
              <a:rPr sz="1200" spc="-5" dirty="0">
                <a:latin typeface="Calibri"/>
                <a:cs typeface="Calibri"/>
              </a:rPr>
              <a:t>used </a:t>
            </a:r>
            <a:r>
              <a:rPr sz="120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your Administrator to </a:t>
            </a:r>
            <a:r>
              <a:rPr sz="1200" spc="-10" dirty="0">
                <a:latin typeface="Calibri"/>
                <a:cs typeface="Calibri"/>
              </a:rPr>
              <a:t>create </a:t>
            </a:r>
            <a:r>
              <a:rPr sz="1200" spc="-5" dirty="0">
                <a:latin typeface="Calibri"/>
                <a:cs typeface="Calibri"/>
              </a:rPr>
              <a:t>your  </a:t>
            </a:r>
            <a:r>
              <a:rPr sz="1200" dirty="0">
                <a:latin typeface="Calibri"/>
                <a:cs typeface="Calibri"/>
              </a:rPr>
              <a:t>login.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password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Login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0783" y="3180588"/>
            <a:ext cx="960119" cy="244475"/>
          </a:xfrm>
          <a:custGeom>
            <a:avLst/>
            <a:gdLst/>
            <a:ahLst/>
            <a:cxnLst/>
            <a:rect l="l" t="t" r="r" b="b"/>
            <a:pathLst>
              <a:path w="960119" h="244475">
                <a:moveTo>
                  <a:pt x="0" y="244475"/>
                </a:moveTo>
                <a:lnTo>
                  <a:pt x="960119" y="244475"/>
                </a:lnTo>
                <a:lnTo>
                  <a:pt x="960119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36" y="4611623"/>
            <a:ext cx="6510528" cy="3788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4803889"/>
            <a:ext cx="6126480" cy="3404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0855" y="882396"/>
            <a:ext cx="1860804" cy="155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1257" y="1051560"/>
            <a:ext cx="1530731" cy="1216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985" y="93980"/>
            <a:ext cx="6427470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Reset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Password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1	</a:t>
            </a:r>
            <a:endParaRPr sz="1600">
              <a:latin typeface="Calibri"/>
              <a:cs typeface="Calibri"/>
            </a:endParaRPr>
          </a:p>
          <a:p>
            <a:pPr marL="104775" marR="3152140" algn="just">
              <a:lnSpc>
                <a:spcPct val="100000"/>
              </a:lnSpc>
              <a:spcBef>
                <a:spcPts val="1135"/>
              </a:spcBef>
            </a:pPr>
            <a:r>
              <a:rPr sz="1200" dirty="0">
                <a:latin typeface="Calibri"/>
                <a:cs typeface="Calibri"/>
              </a:rPr>
              <a:t>If </a:t>
            </a:r>
            <a:r>
              <a:rPr sz="1200" spc="-10" dirty="0">
                <a:latin typeface="Calibri"/>
                <a:cs typeface="Calibri"/>
              </a:rPr>
              <a:t>you’ve forgotten </a:t>
            </a:r>
            <a:r>
              <a:rPr sz="1200" spc="-5" dirty="0">
                <a:latin typeface="Calibri"/>
                <a:cs typeface="Calibri"/>
              </a:rPr>
              <a:t>your password, </a:t>
            </a:r>
            <a:r>
              <a:rPr sz="1200" spc="-10" dirty="0">
                <a:latin typeface="Calibri"/>
                <a:cs typeface="Calibri"/>
              </a:rPr>
              <a:t>go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Sign </a:t>
            </a:r>
            <a:r>
              <a:rPr sz="1200" dirty="0">
                <a:latin typeface="Calibri"/>
                <a:cs typeface="Calibri"/>
              </a:rPr>
              <a:t>In  </a:t>
            </a:r>
            <a:r>
              <a:rPr sz="1200" spc="-5" dirty="0">
                <a:latin typeface="Calibri"/>
                <a:cs typeface="Calibri"/>
              </a:rPr>
              <a:t>page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https://provider.masshealth-dental.net/</a:t>
            </a:r>
            <a:r>
              <a:rPr sz="1200" spc="-10" dirty="0">
                <a:latin typeface="Calibri"/>
                <a:cs typeface="Calibri"/>
              </a:rPr>
              <a:t>) </a:t>
            </a:r>
            <a:r>
              <a:rPr sz="1200" dirty="0">
                <a:latin typeface="Calibri"/>
                <a:cs typeface="Calibri"/>
              </a:rPr>
              <a:t>and 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dirty="0">
                <a:latin typeface="Calibri"/>
                <a:cs typeface="Calibri"/>
              </a:rPr>
              <a:t>SIGN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098" y="5340705"/>
            <a:ext cx="6427470" cy="77025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4	</a:t>
            </a:r>
            <a:endParaRPr sz="1600">
              <a:latin typeface="Calibri"/>
              <a:cs typeface="Calibri"/>
            </a:endParaRPr>
          </a:p>
          <a:p>
            <a:pPr marL="116839" marR="451484">
              <a:lnSpc>
                <a:spcPct val="100000"/>
              </a:lnSpc>
              <a:spcBef>
                <a:spcPts val="459"/>
              </a:spcBef>
            </a:pPr>
            <a:r>
              <a:rPr sz="1200" spc="-30" dirty="0">
                <a:latin typeface="Calibri"/>
                <a:cs typeface="Calibri"/>
              </a:rPr>
              <a:t>You </a:t>
            </a:r>
            <a:r>
              <a:rPr sz="1200" spc="-5" dirty="0">
                <a:latin typeface="Calibri"/>
                <a:cs typeface="Calibri"/>
              </a:rPr>
              <a:t>will receive </a:t>
            </a:r>
            <a:r>
              <a:rPr sz="1200" dirty="0">
                <a:latin typeface="Calibri"/>
                <a:cs typeface="Calibri"/>
              </a:rPr>
              <a:t>an email. </a:t>
            </a:r>
            <a:r>
              <a:rPr sz="1200" spc="-5" dirty="0">
                <a:latin typeface="Calibri"/>
                <a:cs typeface="Calibri"/>
              </a:rPr>
              <a:t>Open </a:t>
            </a:r>
            <a:r>
              <a:rPr sz="1200" dirty="0">
                <a:latin typeface="Calibri"/>
                <a:cs typeface="Calibri"/>
              </a:rPr>
              <a:t>the email,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link,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update your password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5" dirty="0">
                <a:latin typeface="Calibri"/>
                <a:cs typeface="Calibri"/>
              </a:rPr>
              <a:t>directed.  </a:t>
            </a:r>
            <a:r>
              <a:rPr sz="1200" dirty="0">
                <a:latin typeface="Calibri"/>
                <a:cs typeface="Calibri"/>
              </a:rPr>
              <a:t>When done, </a:t>
            </a: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dirty="0">
                <a:latin typeface="Calibri"/>
                <a:cs typeface="Calibri"/>
              </a:rPr>
              <a:t>Submit</a:t>
            </a:r>
            <a:r>
              <a:rPr sz="1200" dirty="0">
                <a:latin typeface="Calibri"/>
                <a:cs typeface="Calibri"/>
              </a:rPr>
              <a:t>. If </a:t>
            </a:r>
            <a:r>
              <a:rPr sz="1200" spc="-10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don’t </a:t>
            </a:r>
            <a:r>
              <a:rPr sz="1200" spc="-5" dirty="0">
                <a:latin typeface="Calibri"/>
                <a:cs typeface="Calibri"/>
              </a:rPr>
              <a:t>see </a:t>
            </a:r>
            <a:r>
              <a:rPr sz="1200" dirty="0">
                <a:latin typeface="Calibri"/>
                <a:cs typeface="Calibri"/>
              </a:rPr>
              <a:t>the email, be </a:t>
            </a:r>
            <a:r>
              <a:rPr sz="1200" spc="-5" dirty="0">
                <a:latin typeface="Calibri"/>
                <a:cs typeface="Calibri"/>
              </a:rPr>
              <a:t>sure to check your spam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folder.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0709" y="1863089"/>
            <a:ext cx="992505" cy="320040"/>
          </a:xfrm>
          <a:custGeom>
            <a:avLst/>
            <a:gdLst/>
            <a:ahLst/>
            <a:cxnLst/>
            <a:rect l="l" t="t" r="r" b="b"/>
            <a:pathLst>
              <a:path w="992504" h="320039">
                <a:moveTo>
                  <a:pt x="0" y="160019"/>
                </a:moveTo>
                <a:lnTo>
                  <a:pt x="17722" y="117474"/>
                </a:lnTo>
                <a:lnTo>
                  <a:pt x="67738" y="79247"/>
                </a:lnTo>
                <a:lnTo>
                  <a:pt x="103378" y="62229"/>
                </a:lnTo>
                <a:lnTo>
                  <a:pt x="145319" y="46862"/>
                </a:lnTo>
                <a:lnTo>
                  <a:pt x="192970" y="33337"/>
                </a:lnTo>
                <a:lnTo>
                  <a:pt x="245740" y="21843"/>
                </a:lnTo>
                <a:lnTo>
                  <a:pt x="303037" y="12572"/>
                </a:lnTo>
                <a:lnTo>
                  <a:pt x="364272" y="5714"/>
                </a:lnTo>
                <a:lnTo>
                  <a:pt x="428853" y="1460"/>
                </a:lnTo>
                <a:lnTo>
                  <a:pt x="496188" y="0"/>
                </a:lnTo>
                <a:lnTo>
                  <a:pt x="563524" y="1460"/>
                </a:lnTo>
                <a:lnTo>
                  <a:pt x="628105" y="5715"/>
                </a:lnTo>
                <a:lnTo>
                  <a:pt x="689340" y="12573"/>
                </a:lnTo>
                <a:lnTo>
                  <a:pt x="746637" y="21844"/>
                </a:lnTo>
                <a:lnTo>
                  <a:pt x="799407" y="33337"/>
                </a:lnTo>
                <a:lnTo>
                  <a:pt x="847058" y="46862"/>
                </a:lnTo>
                <a:lnTo>
                  <a:pt x="888999" y="62229"/>
                </a:lnTo>
                <a:lnTo>
                  <a:pt x="924639" y="79248"/>
                </a:lnTo>
                <a:lnTo>
                  <a:pt x="974655" y="117475"/>
                </a:lnTo>
                <a:lnTo>
                  <a:pt x="992377" y="160019"/>
                </a:lnTo>
                <a:lnTo>
                  <a:pt x="987848" y="181710"/>
                </a:lnTo>
                <a:lnTo>
                  <a:pt x="953388" y="222259"/>
                </a:lnTo>
                <a:lnTo>
                  <a:pt x="888999" y="257755"/>
                </a:lnTo>
                <a:lnTo>
                  <a:pt x="847058" y="273129"/>
                </a:lnTo>
                <a:lnTo>
                  <a:pt x="799407" y="286663"/>
                </a:lnTo>
                <a:lnTo>
                  <a:pt x="746637" y="298167"/>
                </a:lnTo>
                <a:lnTo>
                  <a:pt x="689340" y="307449"/>
                </a:lnTo>
                <a:lnTo>
                  <a:pt x="628105" y="314316"/>
                </a:lnTo>
                <a:lnTo>
                  <a:pt x="563524" y="318577"/>
                </a:lnTo>
                <a:lnTo>
                  <a:pt x="496188" y="320039"/>
                </a:lnTo>
                <a:lnTo>
                  <a:pt x="428853" y="318577"/>
                </a:lnTo>
                <a:lnTo>
                  <a:pt x="364272" y="314316"/>
                </a:lnTo>
                <a:lnTo>
                  <a:pt x="303037" y="307449"/>
                </a:lnTo>
                <a:lnTo>
                  <a:pt x="245740" y="298167"/>
                </a:lnTo>
                <a:lnTo>
                  <a:pt x="192970" y="286663"/>
                </a:lnTo>
                <a:lnTo>
                  <a:pt x="145319" y="273129"/>
                </a:lnTo>
                <a:lnTo>
                  <a:pt x="103378" y="257755"/>
                </a:lnTo>
                <a:lnTo>
                  <a:pt x="67738" y="240735"/>
                </a:lnTo>
                <a:lnTo>
                  <a:pt x="17722" y="202520"/>
                </a:lnTo>
                <a:lnTo>
                  <a:pt x="0" y="16001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36" y="6033515"/>
            <a:ext cx="6510528" cy="240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759" y="6225311"/>
            <a:ext cx="6126480" cy="20189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736" y="4070603"/>
            <a:ext cx="6510528" cy="1426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59" y="4262983"/>
            <a:ext cx="6126480" cy="1042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5876" y="4720209"/>
            <a:ext cx="1856739" cy="320040"/>
          </a:xfrm>
          <a:custGeom>
            <a:avLst/>
            <a:gdLst/>
            <a:ahLst/>
            <a:cxnLst/>
            <a:rect l="l" t="t" r="r" b="b"/>
            <a:pathLst>
              <a:path w="1856739" h="320039">
                <a:moveTo>
                  <a:pt x="0" y="160019"/>
                </a:moveTo>
                <a:lnTo>
                  <a:pt x="26981" y="121560"/>
                </a:lnTo>
                <a:lnTo>
                  <a:pt x="72957" y="97726"/>
                </a:lnTo>
                <a:lnTo>
                  <a:pt x="139091" y="75721"/>
                </a:lnTo>
                <a:lnTo>
                  <a:pt x="179120" y="65507"/>
                </a:lnTo>
                <a:lnTo>
                  <a:pt x="223472" y="55874"/>
                </a:lnTo>
                <a:lnTo>
                  <a:pt x="271907" y="46862"/>
                </a:lnTo>
                <a:lnTo>
                  <a:pt x="324186" y="38514"/>
                </a:lnTo>
                <a:lnTo>
                  <a:pt x="380070" y="30870"/>
                </a:lnTo>
                <a:lnTo>
                  <a:pt x="439320" y="23970"/>
                </a:lnTo>
                <a:lnTo>
                  <a:pt x="501698" y="17858"/>
                </a:lnTo>
                <a:lnTo>
                  <a:pt x="566963" y="12572"/>
                </a:lnTo>
                <a:lnTo>
                  <a:pt x="634878" y="8156"/>
                </a:lnTo>
                <a:lnTo>
                  <a:pt x="705202" y="4649"/>
                </a:lnTo>
                <a:lnTo>
                  <a:pt x="777697" y="2093"/>
                </a:lnTo>
                <a:lnTo>
                  <a:pt x="852123" y="530"/>
                </a:lnTo>
                <a:lnTo>
                  <a:pt x="928243" y="0"/>
                </a:lnTo>
                <a:lnTo>
                  <a:pt x="1004380" y="530"/>
                </a:lnTo>
                <a:lnTo>
                  <a:pt x="1078823" y="2093"/>
                </a:lnTo>
                <a:lnTo>
                  <a:pt x="1151332" y="4649"/>
                </a:lnTo>
                <a:lnTo>
                  <a:pt x="1221669" y="8156"/>
                </a:lnTo>
                <a:lnTo>
                  <a:pt x="1289595" y="12572"/>
                </a:lnTo>
                <a:lnTo>
                  <a:pt x="1354871" y="17858"/>
                </a:lnTo>
                <a:lnTo>
                  <a:pt x="1417257" y="23970"/>
                </a:lnTo>
                <a:lnTo>
                  <a:pt x="1476515" y="30870"/>
                </a:lnTo>
                <a:lnTo>
                  <a:pt x="1532405" y="38514"/>
                </a:lnTo>
                <a:lnTo>
                  <a:pt x="1584690" y="46862"/>
                </a:lnTo>
                <a:lnTo>
                  <a:pt x="1633129" y="55874"/>
                </a:lnTo>
                <a:lnTo>
                  <a:pt x="1677484" y="65507"/>
                </a:lnTo>
                <a:lnTo>
                  <a:pt x="1717515" y="75721"/>
                </a:lnTo>
                <a:lnTo>
                  <a:pt x="1783653" y="97726"/>
                </a:lnTo>
                <a:lnTo>
                  <a:pt x="1829630" y="121560"/>
                </a:lnTo>
                <a:lnTo>
                  <a:pt x="1856613" y="160019"/>
                </a:lnTo>
                <a:lnTo>
                  <a:pt x="1853535" y="173146"/>
                </a:lnTo>
                <a:lnTo>
                  <a:pt x="1809281" y="210604"/>
                </a:lnTo>
                <a:lnTo>
                  <a:pt x="1752985" y="233565"/>
                </a:lnTo>
                <a:lnTo>
                  <a:pt x="1677484" y="254532"/>
                </a:lnTo>
                <a:lnTo>
                  <a:pt x="1633129" y="264165"/>
                </a:lnTo>
                <a:lnTo>
                  <a:pt x="1584690" y="273176"/>
                </a:lnTo>
                <a:lnTo>
                  <a:pt x="1532405" y="281525"/>
                </a:lnTo>
                <a:lnTo>
                  <a:pt x="1476515" y="289169"/>
                </a:lnTo>
                <a:lnTo>
                  <a:pt x="1417257" y="296069"/>
                </a:lnTo>
                <a:lnTo>
                  <a:pt x="1354871" y="302181"/>
                </a:lnTo>
                <a:lnTo>
                  <a:pt x="1289595" y="307466"/>
                </a:lnTo>
                <a:lnTo>
                  <a:pt x="1221669" y="311883"/>
                </a:lnTo>
                <a:lnTo>
                  <a:pt x="1151332" y="315390"/>
                </a:lnTo>
                <a:lnTo>
                  <a:pt x="1078823" y="317946"/>
                </a:lnTo>
                <a:lnTo>
                  <a:pt x="1004380" y="319509"/>
                </a:lnTo>
                <a:lnTo>
                  <a:pt x="928243" y="320039"/>
                </a:lnTo>
                <a:lnTo>
                  <a:pt x="852123" y="319509"/>
                </a:lnTo>
                <a:lnTo>
                  <a:pt x="777697" y="317946"/>
                </a:lnTo>
                <a:lnTo>
                  <a:pt x="705202" y="315390"/>
                </a:lnTo>
                <a:lnTo>
                  <a:pt x="634878" y="311883"/>
                </a:lnTo>
                <a:lnTo>
                  <a:pt x="566963" y="307467"/>
                </a:lnTo>
                <a:lnTo>
                  <a:pt x="501698" y="302181"/>
                </a:lnTo>
                <a:lnTo>
                  <a:pt x="439320" y="296069"/>
                </a:lnTo>
                <a:lnTo>
                  <a:pt x="380070" y="289169"/>
                </a:lnTo>
                <a:lnTo>
                  <a:pt x="324186" y="281525"/>
                </a:lnTo>
                <a:lnTo>
                  <a:pt x="271907" y="273177"/>
                </a:lnTo>
                <a:lnTo>
                  <a:pt x="223472" y="264165"/>
                </a:lnTo>
                <a:lnTo>
                  <a:pt x="179120" y="254532"/>
                </a:lnTo>
                <a:lnTo>
                  <a:pt x="139091" y="244318"/>
                </a:lnTo>
                <a:lnTo>
                  <a:pt x="72957" y="222313"/>
                </a:lnTo>
                <a:lnTo>
                  <a:pt x="26981" y="198479"/>
                </a:lnTo>
                <a:lnTo>
                  <a:pt x="0" y="16001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8852" y="2426207"/>
            <a:ext cx="2417064" cy="1417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1257" y="2618739"/>
            <a:ext cx="2032254" cy="1032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4985" y="2182444"/>
            <a:ext cx="6427470" cy="779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2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“</a:t>
            </a:r>
            <a:r>
              <a:rPr sz="1200" b="1" spc="-5" dirty="0">
                <a:latin typeface="Calibri"/>
                <a:cs typeface="Calibri"/>
              </a:rPr>
              <a:t>Forgot password?” </a:t>
            </a:r>
            <a:r>
              <a:rPr sz="1200" dirty="0">
                <a:latin typeface="Calibri"/>
                <a:cs typeface="Calibri"/>
              </a:rPr>
              <a:t>link </a:t>
            </a:r>
            <a:r>
              <a:rPr sz="1200" spc="-5" dirty="0">
                <a:latin typeface="Calibri"/>
                <a:cs typeface="Calibri"/>
              </a:rPr>
              <a:t>right above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Login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button.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0460" y="2652141"/>
            <a:ext cx="1088390" cy="320040"/>
          </a:xfrm>
          <a:custGeom>
            <a:avLst/>
            <a:gdLst/>
            <a:ahLst/>
            <a:cxnLst/>
            <a:rect l="l" t="t" r="r" b="b"/>
            <a:pathLst>
              <a:path w="1088389" h="320039">
                <a:moveTo>
                  <a:pt x="0" y="160020"/>
                </a:moveTo>
                <a:lnTo>
                  <a:pt x="16616" y="120613"/>
                </a:lnTo>
                <a:lnTo>
                  <a:pt x="63745" y="84786"/>
                </a:lnTo>
                <a:lnTo>
                  <a:pt x="137309" y="53738"/>
                </a:lnTo>
                <a:lnTo>
                  <a:pt x="182730" y="40380"/>
                </a:lnTo>
                <a:lnTo>
                  <a:pt x="233229" y="28666"/>
                </a:lnTo>
                <a:lnTo>
                  <a:pt x="288298" y="18745"/>
                </a:lnTo>
                <a:lnTo>
                  <a:pt x="347426" y="10769"/>
                </a:lnTo>
                <a:lnTo>
                  <a:pt x="410103" y="4886"/>
                </a:lnTo>
                <a:lnTo>
                  <a:pt x="475820" y="1246"/>
                </a:lnTo>
                <a:lnTo>
                  <a:pt x="544067" y="0"/>
                </a:lnTo>
                <a:lnTo>
                  <a:pt x="612315" y="1246"/>
                </a:lnTo>
                <a:lnTo>
                  <a:pt x="678032" y="4886"/>
                </a:lnTo>
                <a:lnTo>
                  <a:pt x="740709" y="10769"/>
                </a:lnTo>
                <a:lnTo>
                  <a:pt x="799837" y="18745"/>
                </a:lnTo>
                <a:lnTo>
                  <a:pt x="854906" y="28666"/>
                </a:lnTo>
                <a:lnTo>
                  <a:pt x="905405" y="40380"/>
                </a:lnTo>
                <a:lnTo>
                  <a:pt x="950826" y="53738"/>
                </a:lnTo>
                <a:lnTo>
                  <a:pt x="990657" y="68590"/>
                </a:lnTo>
                <a:lnTo>
                  <a:pt x="1051514" y="102178"/>
                </a:lnTo>
                <a:lnTo>
                  <a:pt x="1083896" y="139944"/>
                </a:lnTo>
                <a:lnTo>
                  <a:pt x="1088136" y="160020"/>
                </a:lnTo>
                <a:lnTo>
                  <a:pt x="1083896" y="180095"/>
                </a:lnTo>
                <a:lnTo>
                  <a:pt x="1051514" y="217861"/>
                </a:lnTo>
                <a:lnTo>
                  <a:pt x="990657" y="251449"/>
                </a:lnTo>
                <a:lnTo>
                  <a:pt x="950826" y="266301"/>
                </a:lnTo>
                <a:lnTo>
                  <a:pt x="905405" y="279659"/>
                </a:lnTo>
                <a:lnTo>
                  <a:pt x="854906" y="291373"/>
                </a:lnTo>
                <a:lnTo>
                  <a:pt x="799837" y="301294"/>
                </a:lnTo>
                <a:lnTo>
                  <a:pt x="740709" y="309270"/>
                </a:lnTo>
                <a:lnTo>
                  <a:pt x="678032" y="315153"/>
                </a:lnTo>
                <a:lnTo>
                  <a:pt x="612315" y="318793"/>
                </a:lnTo>
                <a:lnTo>
                  <a:pt x="544067" y="320039"/>
                </a:lnTo>
                <a:lnTo>
                  <a:pt x="475820" y="318793"/>
                </a:lnTo>
                <a:lnTo>
                  <a:pt x="410103" y="315153"/>
                </a:lnTo>
                <a:lnTo>
                  <a:pt x="347426" y="309270"/>
                </a:lnTo>
                <a:lnTo>
                  <a:pt x="288298" y="301294"/>
                </a:lnTo>
                <a:lnTo>
                  <a:pt x="233229" y="291373"/>
                </a:lnTo>
                <a:lnTo>
                  <a:pt x="182730" y="279659"/>
                </a:lnTo>
                <a:lnTo>
                  <a:pt x="137309" y="266301"/>
                </a:lnTo>
                <a:lnTo>
                  <a:pt x="97478" y="251449"/>
                </a:lnTo>
                <a:lnTo>
                  <a:pt x="36621" y="217861"/>
                </a:lnTo>
                <a:lnTo>
                  <a:pt x="4239" y="180095"/>
                </a:lnTo>
                <a:lnTo>
                  <a:pt x="0" y="16002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985" y="3567429"/>
            <a:ext cx="6427470" cy="59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STEP</a:t>
            </a:r>
            <a:r>
              <a:rPr sz="1600" u="sng" spc="-8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endParaRPr sz="1600">
              <a:latin typeface="Calibri"/>
              <a:cs typeface="Calibri"/>
            </a:endParaRPr>
          </a:p>
          <a:p>
            <a:pPr marL="104775">
              <a:lnSpc>
                <a:spcPct val="100000"/>
              </a:lnSpc>
              <a:spcBef>
                <a:spcPts val="1135"/>
              </a:spcBef>
            </a:pPr>
            <a:r>
              <a:rPr sz="1200" spc="-5" dirty="0">
                <a:latin typeface="Calibri"/>
                <a:cs typeface="Calibri"/>
              </a:rPr>
              <a:t>On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next page, </a:t>
            </a:r>
            <a:r>
              <a:rPr sz="1200" dirty="0">
                <a:latin typeface="Calibri"/>
                <a:cs typeface="Calibri"/>
              </a:rPr>
              <a:t>in the </a:t>
            </a:r>
            <a:r>
              <a:rPr sz="1200" spc="-5" dirty="0">
                <a:latin typeface="Calibri"/>
                <a:cs typeface="Calibri"/>
              </a:rPr>
              <a:t>User </a:t>
            </a:r>
            <a:r>
              <a:rPr sz="1200" dirty="0">
                <a:latin typeface="Calibri"/>
                <a:cs typeface="Calibri"/>
              </a:rPr>
              <a:t>ID field, </a:t>
            </a:r>
            <a:r>
              <a:rPr sz="1200" spc="-5" dirty="0">
                <a:latin typeface="Calibri"/>
                <a:cs typeface="Calibri"/>
              </a:rPr>
              <a:t>enter </a:t>
            </a:r>
            <a:r>
              <a:rPr sz="1200" dirty="0">
                <a:latin typeface="Calibri"/>
                <a:cs typeface="Calibri"/>
              </a:rPr>
              <a:t>the email </a:t>
            </a:r>
            <a:r>
              <a:rPr sz="1200" spc="-5" dirty="0">
                <a:latin typeface="Calibri"/>
                <a:cs typeface="Calibri"/>
              </a:rPr>
              <a:t>used to register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Portal </a:t>
            </a:r>
            <a:r>
              <a:rPr sz="1200" dirty="0">
                <a:latin typeface="Calibri"/>
                <a:cs typeface="Calibri"/>
              </a:rPr>
              <a:t>and </a:t>
            </a:r>
            <a:r>
              <a:rPr sz="1200" spc="-5" dirty="0">
                <a:latin typeface="Calibri"/>
                <a:cs typeface="Calibri"/>
              </a:rPr>
              <a:t>click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OK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" y="1559045"/>
            <a:ext cx="6739128" cy="537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728089"/>
            <a:ext cx="6400800" cy="5036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369" y="1002918"/>
            <a:ext cx="1639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Mass.Gov </a:t>
            </a:r>
            <a:r>
              <a:rPr sz="1200" dirty="0">
                <a:latin typeface="Calibri"/>
                <a:cs typeface="Calibri"/>
              </a:rPr>
              <a:t>link </a:t>
            </a:r>
            <a:r>
              <a:rPr sz="1200" spc="-5" dirty="0">
                <a:latin typeface="Calibri"/>
                <a:cs typeface="Calibri"/>
              </a:rPr>
              <a:t>to  visit </a:t>
            </a:r>
            <a:r>
              <a:rPr sz="1200" dirty="0">
                <a:latin typeface="Calibri"/>
                <a:cs typeface="Calibri"/>
              </a:rPr>
              <a:t>the MassGov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website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412" y="1412747"/>
            <a:ext cx="548640" cy="728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1451355"/>
            <a:ext cx="381000" cy="591820"/>
          </a:xfrm>
          <a:custGeom>
            <a:avLst/>
            <a:gdLst/>
            <a:ahLst/>
            <a:cxnLst/>
            <a:rect l="l" t="t" r="r" b="b"/>
            <a:pathLst>
              <a:path w="381000" h="591819">
                <a:moveTo>
                  <a:pt x="381000" y="400812"/>
                </a:moveTo>
                <a:lnTo>
                  <a:pt x="0" y="400812"/>
                </a:lnTo>
                <a:lnTo>
                  <a:pt x="190500" y="591312"/>
                </a:lnTo>
                <a:lnTo>
                  <a:pt x="381000" y="400812"/>
                </a:lnTo>
                <a:close/>
              </a:path>
              <a:path w="381000" h="591819">
                <a:moveTo>
                  <a:pt x="285750" y="0"/>
                </a:moveTo>
                <a:lnTo>
                  <a:pt x="95250" y="0"/>
                </a:lnTo>
                <a:lnTo>
                  <a:pt x="95250" y="400812"/>
                </a:lnTo>
                <a:lnTo>
                  <a:pt x="285750" y="400812"/>
                </a:lnTo>
                <a:lnTo>
                  <a:pt x="2857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451355"/>
            <a:ext cx="381000" cy="591820"/>
          </a:xfrm>
          <a:custGeom>
            <a:avLst/>
            <a:gdLst/>
            <a:ahLst/>
            <a:cxnLst/>
            <a:rect l="l" t="t" r="r" b="b"/>
            <a:pathLst>
              <a:path w="381000" h="591819">
                <a:moveTo>
                  <a:pt x="0" y="400812"/>
                </a:moveTo>
                <a:lnTo>
                  <a:pt x="95250" y="400812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400812"/>
                </a:lnTo>
                <a:lnTo>
                  <a:pt x="381000" y="400812"/>
                </a:lnTo>
                <a:lnTo>
                  <a:pt x="190500" y="591312"/>
                </a:lnTo>
                <a:lnTo>
                  <a:pt x="0" y="40081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8254" y="997966"/>
            <a:ext cx="147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Click </a:t>
            </a:r>
            <a:r>
              <a:rPr sz="1200" b="1" dirty="0">
                <a:latin typeface="Calibri"/>
                <a:cs typeface="Calibri"/>
              </a:rPr>
              <a:t>Home </a:t>
            </a:r>
            <a:r>
              <a:rPr sz="1200" spc="-5" dirty="0">
                <a:latin typeface="Calibri"/>
                <a:cs typeface="Calibri"/>
              </a:rPr>
              <a:t>to return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  </a:t>
            </a:r>
            <a:r>
              <a:rPr sz="1200" dirty="0">
                <a:latin typeface="Calibri"/>
                <a:cs typeface="Calibri"/>
              </a:rPr>
              <a:t>this </a:t>
            </a:r>
            <a:r>
              <a:rPr sz="1200" spc="-5" dirty="0">
                <a:latin typeface="Calibri"/>
                <a:cs typeface="Calibri"/>
              </a:rPr>
              <a:t>page </a:t>
            </a:r>
            <a:r>
              <a:rPr sz="1200" spc="-10" dirty="0">
                <a:latin typeface="Calibri"/>
                <a:cs typeface="Calibri"/>
              </a:rPr>
              <a:t>at any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5925" y="1714754"/>
            <a:ext cx="384175" cy="244475"/>
          </a:xfrm>
          <a:custGeom>
            <a:avLst/>
            <a:gdLst/>
            <a:ahLst/>
            <a:cxnLst/>
            <a:rect l="l" t="t" r="r" b="b"/>
            <a:pathLst>
              <a:path w="384175" h="244475">
                <a:moveTo>
                  <a:pt x="0" y="244475"/>
                </a:moveTo>
                <a:lnTo>
                  <a:pt x="384048" y="244475"/>
                </a:lnTo>
                <a:lnTo>
                  <a:pt x="384048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2844" y="1412747"/>
            <a:ext cx="477011" cy="388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04692" y="1451355"/>
            <a:ext cx="300355" cy="254000"/>
          </a:xfrm>
          <a:custGeom>
            <a:avLst/>
            <a:gdLst/>
            <a:ahLst/>
            <a:cxnLst/>
            <a:rect l="l" t="t" r="r" b="b"/>
            <a:pathLst>
              <a:path w="300354" h="254000">
                <a:moveTo>
                  <a:pt x="299973" y="126746"/>
                </a:moveTo>
                <a:lnTo>
                  <a:pt x="0" y="126746"/>
                </a:lnTo>
                <a:lnTo>
                  <a:pt x="149987" y="253619"/>
                </a:lnTo>
                <a:lnTo>
                  <a:pt x="299973" y="126746"/>
                </a:lnTo>
                <a:close/>
              </a:path>
              <a:path w="300354" h="254000">
                <a:moveTo>
                  <a:pt x="225044" y="0"/>
                </a:moveTo>
                <a:lnTo>
                  <a:pt x="75056" y="0"/>
                </a:lnTo>
                <a:lnTo>
                  <a:pt x="75056" y="126746"/>
                </a:lnTo>
                <a:lnTo>
                  <a:pt x="225044" y="126746"/>
                </a:lnTo>
                <a:lnTo>
                  <a:pt x="22504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4692" y="1451355"/>
            <a:ext cx="300355" cy="254000"/>
          </a:xfrm>
          <a:custGeom>
            <a:avLst/>
            <a:gdLst/>
            <a:ahLst/>
            <a:cxnLst/>
            <a:rect l="l" t="t" r="r" b="b"/>
            <a:pathLst>
              <a:path w="300354" h="254000">
                <a:moveTo>
                  <a:pt x="0" y="126746"/>
                </a:moveTo>
                <a:lnTo>
                  <a:pt x="75056" y="126746"/>
                </a:lnTo>
                <a:lnTo>
                  <a:pt x="75056" y="0"/>
                </a:lnTo>
                <a:lnTo>
                  <a:pt x="225044" y="0"/>
                </a:lnTo>
                <a:lnTo>
                  <a:pt x="225044" y="126746"/>
                </a:lnTo>
                <a:lnTo>
                  <a:pt x="299973" y="126746"/>
                </a:lnTo>
                <a:lnTo>
                  <a:pt x="149987" y="253619"/>
                </a:lnTo>
                <a:lnTo>
                  <a:pt x="0" y="12674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820" y="2434132"/>
            <a:ext cx="5445760" cy="231140"/>
          </a:xfrm>
          <a:custGeom>
            <a:avLst/>
            <a:gdLst/>
            <a:ahLst/>
            <a:cxnLst/>
            <a:rect l="l" t="t" r="r" b="b"/>
            <a:pathLst>
              <a:path w="5445760" h="231139">
                <a:moveTo>
                  <a:pt x="0" y="230835"/>
                </a:moveTo>
                <a:lnTo>
                  <a:pt x="5445252" y="230835"/>
                </a:lnTo>
                <a:lnTo>
                  <a:pt x="5445252" y="0"/>
                </a:lnTo>
                <a:lnTo>
                  <a:pt x="0" y="0"/>
                </a:lnTo>
                <a:lnTo>
                  <a:pt x="0" y="230835"/>
                </a:lnTo>
                <a:close/>
              </a:path>
            </a:pathLst>
          </a:custGeom>
          <a:ln w="571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1096" y="1412747"/>
            <a:ext cx="548639" cy="1024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78372" y="1451355"/>
            <a:ext cx="381000" cy="887730"/>
          </a:xfrm>
          <a:custGeom>
            <a:avLst/>
            <a:gdLst/>
            <a:ahLst/>
            <a:cxnLst/>
            <a:rect l="l" t="t" r="r" b="b"/>
            <a:pathLst>
              <a:path w="381000" h="887730">
                <a:moveTo>
                  <a:pt x="381000" y="696849"/>
                </a:moveTo>
                <a:lnTo>
                  <a:pt x="0" y="696849"/>
                </a:lnTo>
                <a:lnTo>
                  <a:pt x="190500" y="887349"/>
                </a:lnTo>
                <a:lnTo>
                  <a:pt x="381000" y="696849"/>
                </a:lnTo>
                <a:close/>
              </a:path>
              <a:path w="381000" h="887730">
                <a:moveTo>
                  <a:pt x="285750" y="0"/>
                </a:moveTo>
                <a:lnTo>
                  <a:pt x="95250" y="0"/>
                </a:lnTo>
                <a:lnTo>
                  <a:pt x="95250" y="696849"/>
                </a:lnTo>
                <a:lnTo>
                  <a:pt x="285750" y="696849"/>
                </a:lnTo>
                <a:lnTo>
                  <a:pt x="2857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8372" y="1451355"/>
            <a:ext cx="381000" cy="887730"/>
          </a:xfrm>
          <a:custGeom>
            <a:avLst/>
            <a:gdLst/>
            <a:ahLst/>
            <a:cxnLst/>
            <a:rect l="l" t="t" r="r" b="b"/>
            <a:pathLst>
              <a:path w="381000" h="887730">
                <a:moveTo>
                  <a:pt x="0" y="696849"/>
                </a:moveTo>
                <a:lnTo>
                  <a:pt x="95250" y="696849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696849"/>
                </a:lnTo>
                <a:lnTo>
                  <a:pt x="381000" y="696849"/>
                </a:lnTo>
                <a:lnTo>
                  <a:pt x="190500" y="887349"/>
                </a:lnTo>
                <a:lnTo>
                  <a:pt x="0" y="6968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93690" y="997966"/>
            <a:ext cx="16376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navigation </a:t>
            </a:r>
            <a:r>
              <a:rPr sz="1200" dirty="0">
                <a:latin typeface="Calibri"/>
                <a:cs typeface="Calibri"/>
              </a:rPr>
              <a:t>menu runs  </a:t>
            </a:r>
            <a:r>
              <a:rPr sz="1200" spc="-10" dirty="0">
                <a:latin typeface="Calibri"/>
                <a:cs typeface="Calibri"/>
              </a:rPr>
              <a:t>across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top </a:t>
            </a:r>
            <a:r>
              <a:rPr sz="1200" dirty="0">
                <a:latin typeface="Calibri"/>
                <a:cs typeface="Calibri"/>
              </a:rPr>
              <a:t>of the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4985" y="93980"/>
            <a:ext cx="64274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2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79546"/>
                </a:solidFill>
                <a:latin typeface="Calibri"/>
                <a:cs typeface="Calibri"/>
              </a:rPr>
              <a:t>HOW</a:t>
            </a:r>
            <a:r>
              <a:rPr sz="1800" b="1" spc="10" dirty="0">
                <a:solidFill>
                  <a:srgbClr val="F79546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F79546"/>
                </a:solidFill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277241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Navigate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Home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6414135" algn="l"/>
              </a:tabLst>
            </a:pPr>
            <a:r>
              <a:rPr sz="1600" u="sng" spc="-1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Home</a:t>
            </a:r>
            <a:r>
              <a:rPr sz="1600" u="sng" spc="-60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5" dirty="0">
                <a:solidFill>
                  <a:srgbClr val="7E7E7E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Page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69719" y="5561076"/>
            <a:ext cx="3718559" cy="1121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4480" y="5553455"/>
            <a:ext cx="3532632" cy="1184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61998" y="5752553"/>
            <a:ext cx="3334385" cy="7391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91440" marR="339725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latin typeface="Calibri"/>
                <a:cs typeface="Calibri"/>
              </a:rPr>
              <a:t>Tip: </a:t>
            </a:r>
            <a:r>
              <a:rPr sz="1400" dirty="0">
                <a:latin typeface="Calibri"/>
                <a:cs typeface="Calibri"/>
              </a:rPr>
              <a:t>Not all </a:t>
            </a:r>
            <a:r>
              <a:rPr sz="1400" spc="-10" dirty="0">
                <a:latin typeface="Calibri"/>
                <a:cs typeface="Calibri"/>
              </a:rPr>
              <a:t>users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5" dirty="0">
                <a:latin typeface="Calibri"/>
                <a:cs typeface="Calibri"/>
              </a:rPr>
              <a:t>see </a:t>
            </a:r>
            <a:r>
              <a:rPr sz="1400" dirty="0">
                <a:latin typeface="Calibri"/>
                <a:cs typeface="Calibri"/>
              </a:rPr>
              <a:t>all </a:t>
            </a:r>
            <a:r>
              <a:rPr sz="1400" spc="-5" dirty="0">
                <a:latin typeface="Calibri"/>
                <a:cs typeface="Calibri"/>
              </a:rPr>
              <a:t>icons. Users  </a:t>
            </a:r>
            <a:r>
              <a:rPr sz="1400" dirty="0">
                <a:latin typeface="Calibri"/>
                <a:cs typeface="Calibri"/>
              </a:rPr>
              <a:t>will </a:t>
            </a:r>
            <a:r>
              <a:rPr sz="1400" spc="-5" dirty="0">
                <a:latin typeface="Calibri"/>
                <a:cs typeface="Calibri"/>
              </a:rPr>
              <a:t>only see those icons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which they  </a:t>
            </a:r>
            <a:r>
              <a:rPr sz="1400" spc="-15" dirty="0">
                <a:latin typeface="Calibri"/>
                <a:cs typeface="Calibri"/>
              </a:rPr>
              <a:t>have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permission.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819" y="4137659"/>
            <a:ext cx="1703832" cy="1444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163" y="4143755"/>
            <a:ext cx="1565148" cy="1306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7186" y="4330065"/>
            <a:ext cx="1319530" cy="106108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165100" marR="157480" indent="-1270" algn="ctr">
              <a:lnSpc>
                <a:spcPct val="100000"/>
              </a:lnSpc>
              <a:spcBef>
                <a:spcPts val="300"/>
              </a:spcBef>
            </a:pPr>
            <a:r>
              <a:rPr sz="1050" dirty="0">
                <a:latin typeface="Calibri"/>
                <a:cs typeface="Calibri"/>
              </a:rPr>
              <a:t>See </a:t>
            </a:r>
            <a:r>
              <a:rPr sz="1050" spc="-5" dirty="0">
                <a:latin typeface="Calibri"/>
                <a:cs typeface="Calibri"/>
              </a:rPr>
              <a:t>page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12</a:t>
            </a:r>
            <a:r>
              <a:rPr sz="10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  information </a:t>
            </a:r>
            <a:r>
              <a:rPr sz="1050" dirty="0">
                <a:latin typeface="Calibri"/>
                <a:cs typeface="Calibri"/>
              </a:rPr>
              <a:t>on  </a:t>
            </a:r>
            <a:r>
              <a:rPr sz="1050" spc="-5" dirty="0">
                <a:latin typeface="Calibri"/>
                <a:cs typeface="Calibri"/>
              </a:rPr>
              <a:t>adding </a:t>
            </a:r>
            <a:r>
              <a:rPr sz="1050" dirty="0">
                <a:latin typeface="Calibri"/>
                <a:cs typeface="Calibri"/>
              </a:rPr>
              <a:t>and  </a:t>
            </a:r>
            <a:r>
              <a:rPr sz="1050" spc="-5" dirty="0">
                <a:latin typeface="Calibri"/>
                <a:cs typeface="Calibri"/>
              </a:rPr>
              <a:t>managing users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  </a:t>
            </a:r>
            <a:r>
              <a:rPr sz="1050" spc="-5" dirty="0">
                <a:latin typeface="Calibri"/>
                <a:cs typeface="Calibri"/>
              </a:rPr>
              <a:t>this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Portal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77083" y="4137659"/>
            <a:ext cx="1703832" cy="14462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13660" y="4143755"/>
            <a:ext cx="1661160" cy="1466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69489" y="4330077"/>
            <a:ext cx="1319530" cy="106235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116839" marR="107950" indent="-1270" algn="ctr">
              <a:lnSpc>
                <a:spcPct val="100000"/>
              </a:lnSpc>
              <a:spcBef>
                <a:spcPts val="300"/>
              </a:spcBef>
            </a:pPr>
            <a:r>
              <a:rPr sz="1050" dirty="0">
                <a:latin typeface="Calibri"/>
                <a:cs typeface="Calibri"/>
              </a:rPr>
              <a:t>See </a:t>
            </a:r>
            <a:r>
              <a:rPr sz="1050" spc="-5" dirty="0">
                <a:latin typeface="Calibri"/>
                <a:cs typeface="Calibri"/>
              </a:rPr>
              <a:t>page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28</a:t>
            </a:r>
            <a:r>
              <a:rPr sz="10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  information </a:t>
            </a:r>
            <a:r>
              <a:rPr sz="1050" dirty="0">
                <a:latin typeface="Calibri"/>
                <a:cs typeface="Calibri"/>
              </a:rPr>
              <a:t>on  </a:t>
            </a:r>
            <a:r>
              <a:rPr sz="1050" spc="-5" dirty="0">
                <a:latin typeface="Calibri"/>
                <a:cs typeface="Calibri"/>
              </a:rPr>
              <a:t>searching,  submitting </a:t>
            </a:r>
            <a:r>
              <a:rPr sz="1050" dirty="0">
                <a:latin typeface="Calibri"/>
                <a:cs typeface="Calibri"/>
              </a:rPr>
              <a:t>and  </a:t>
            </a:r>
            <a:r>
              <a:rPr sz="1050" spc="-5" dirty="0">
                <a:latin typeface="Calibri"/>
                <a:cs typeface="Calibri"/>
              </a:rPr>
              <a:t>voiding Claims </a:t>
            </a:r>
            <a:r>
              <a:rPr sz="1050" dirty="0">
                <a:latin typeface="Calibri"/>
                <a:cs typeface="Calibri"/>
              </a:rPr>
              <a:t>and  </a:t>
            </a:r>
            <a:r>
              <a:rPr sz="1050" spc="-5" dirty="0">
                <a:latin typeface="Calibri"/>
                <a:cs typeface="Calibri"/>
              </a:rPr>
              <a:t>Prior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Authorizations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89347" y="4137659"/>
            <a:ext cx="1703831" cy="1444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6320" y="4143755"/>
            <a:ext cx="1418844" cy="9860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81753" y="4330065"/>
            <a:ext cx="1319530" cy="106108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237490" marR="229235" algn="ctr">
              <a:lnSpc>
                <a:spcPct val="100000"/>
              </a:lnSpc>
              <a:spcBef>
                <a:spcPts val="300"/>
              </a:spcBef>
            </a:pPr>
            <a:r>
              <a:rPr sz="1050" dirty="0">
                <a:latin typeface="Calibri"/>
                <a:cs typeface="Calibri"/>
              </a:rPr>
              <a:t>See </a:t>
            </a:r>
            <a:r>
              <a:rPr sz="1050" spc="-5" dirty="0">
                <a:latin typeface="Calibri"/>
                <a:cs typeface="Calibri"/>
              </a:rPr>
              <a:t>page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42</a:t>
            </a:r>
            <a:r>
              <a:rPr sz="105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for  information </a:t>
            </a:r>
            <a:r>
              <a:rPr sz="1050" dirty="0">
                <a:latin typeface="Calibri"/>
                <a:cs typeface="Calibri"/>
              </a:rPr>
              <a:t>on  </a:t>
            </a:r>
            <a:r>
              <a:rPr sz="1050" spc="-5" dirty="0">
                <a:latin typeface="Calibri"/>
                <a:cs typeface="Calibri"/>
              </a:rPr>
              <a:t>Reports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MassHealth Provider</a:t>
            </a:r>
            <a:r>
              <a:rPr spc="-30" dirty="0"/>
              <a:t> </a:t>
            </a:r>
            <a:r>
              <a:rPr spc="-5" dirty="0"/>
              <a:t>Portal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15" dirty="0"/>
              <a:t> </a:t>
            </a:r>
            <a:r>
              <a:rPr spc="-5" dirty="0"/>
              <a:t>Guide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30" dirty="0"/>
              <a:t>Table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68EAB2C298840BB6E53F06D39D47F" ma:contentTypeVersion="11" ma:contentTypeDescription="Create a new document." ma:contentTypeScope="" ma:versionID="7a86e49a979601fc36e82283994e5dfb">
  <xsd:schema xmlns:xsd="http://www.w3.org/2001/XMLSchema" xmlns:xs="http://www.w3.org/2001/XMLSchema" xmlns:p="http://schemas.microsoft.com/office/2006/metadata/properties" xmlns:ns3="9837b2e5-eb29-4e7c-bbe4-731b03503b73" xmlns:ns4="ffe3c0fb-7b78-4f6a-bf07-5aebd4e1d2f3" targetNamespace="http://schemas.microsoft.com/office/2006/metadata/properties" ma:root="true" ma:fieldsID="6ff82de6207b153e54b15ec6acdc464b" ns3:_="" ns4:_="">
    <xsd:import namespace="9837b2e5-eb29-4e7c-bbe4-731b03503b73"/>
    <xsd:import namespace="ffe3c0fb-7b78-4f6a-bf07-5aebd4e1d2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7b2e5-eb29-4e7c-bbe4-731b03503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3c0fb-7b78-4f6a-bf07-5aebd4e1d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3A531F-9202-4DE9-94FE-A4EE6BFE2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7b2e5-eb29-4e7c-bbe4-731b03503b73"/>
    <ds:schemaRef ds:uri="ffe3c0fb-7b78-4f6a-bf07-5aebd4e1d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4BCE23-1536-443F-BBE2-2D551F124746}">
  <ds:schemaRefs>
    <ds:schemaRef ds:uri="9837b2e5-eb29-4e7c-bbe4-731b03503b73"/>
    <ds:schemaRef ds:uri="http://purl.org/dc/dcmitype/"/>
    <ds:schemaRef ds:uri="http://schemas.microsoft.com/office/infopath/2007/PartnerControls"/>
    <ds:schemaRef ds:uri="ffe3c0fb-7b78-4f6a-bf07-5aebd4e1d2f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C133AD-C28B-4428-98D0-2A1C15302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4384</Words>
  <Application>Microsoft Office PowerPoint</Application>
  <PresentationFormat>On-screen Show (4:3)</PresentationFormat>
  <Paragraphs>483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MassHealth  Provider Portal</vt:lpstr>
      <vt:lpstr>TABLE OF CONTENTS Select a link below to view the instructions</vt:lpstr>
      <vt:lpstr>TABLE OF CONTENTS Select a link below to view the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DentaQuest</dc:creator>
  <cp:lastModifiedBy>Mackin, Megan</cp:lastModifiedBy>
  <cp:revision>25</cp:revision>
  <dcterms:created xsi:type="dcterms:W3CDTF">2020-08-18T14:19:56Z</dcterms:created>
  <dcterms:modified xsi:type="dcterms:W3CDTF">2020-10-01T12:27:54Z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2020-08-18T00:00:00Z</vt:filetime>
  </property>
  <property fmtid="{D5CDD505-2E9C-101B-9397-08002B2CF9AE}" pid="5" name="ContentTypeId">
    <vt:lpwstr>0x0101007F168EAB2C298840BB6E53F06D39D47F</vt:lpwstr>
  </property>
</Properties>
</file>